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5" r:id="rId9"/>
    <p:sldId id="263" r:id="rId10"/>
    <p:sldId id="266" r:id="rId11"/>
    <p:sldId id="267" r:id="rId12"/>
    <p:sldId id="264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9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595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30E2C-4C15-430A-BE9B-F1F641B9E43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9038C-06E6-4779-9BC1-9693BA46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69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Broadband Advisor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Virginia Municipal League</a:t>
            </a:r>
            <a:endParaRPr lang="en-US" dirty="0" smtClean="0"/>
          </a:p>
          <a:p>
            <a:r>
              <a:rPr lang="en-US" dirty="0" smtClean="0"/>
              <a:t>Tuesday, October 2, </a:t>
            </a:r>
            <a:r>
              <a:rPr lang="en-US" dirty="0" smtClean="0"/>
              <a:t>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78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Forthcoming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Aiming to have first version by December</a:t>
            </a:r>
          </a:p>
          <a:p>
            <a:r>
              <a:rPr lang="en-US" dirty="0" smtClean="0"/>
              <a:t>Will include:</a:t>
            </a:r>
          </a:p>
          <a:p>
            <a:pPr lvl="1"/>
            <a:r>
              <a:rPr lang="en-US" dirty="0" smtClean="0"/>
              <a:t>Basic background</a:t>
            </a:r>
          </a:p>
          <a:p>
            <a:pPr lvl="1"/>
            <a:r>
              <a:rPr lang="en-US" dirty="0" smtClean="0"/>
              <a:t>Scoping </a:t>
            </a:r>
          </a:p>
          <a:p>
            <a:pPr lvl="1"/>
            <a:r>
              <a:rPr lang="en-US" dirty="0" smtClean="0"/>
              <a:t>Timelines for deployment</a:t>
            </a:r>
          </a:p>
          <a:p>
            <a:pPr lvl="1"/>
            <a:r>
              <a:rPr lang="en-US" dirty="0" smtClean="0"/>
              <a:t>Local planning support</a:t>
            </a:r>
          </a:p>
          <a:p>
            <a:pPr lvl="1"/>
            <a:r>
              <a:rPr lang="en-US" dirty="0" smtClean="0"/>
              <a:t>Issue area discussion</a:t>
            </a:r>
          </a:p>
          <a:p>
            <a:pPr lvl="1"/>
            <a:r>
              <a:rPr lang="en-US" dirty="0" smtClean="0"/>
              <a:t>State/Federal program discussion</a:t>
            </a:r>
          </a:p>
          <a:p>
            <a:pPr lvl="1"/>
            <a:r>
              <a:rPr lang="en-US" dirty="0" smtClean="0"/>
              <a:t>Interstate comparisons</a:t>
            </a:r>
          </a:p>
          <a:p>
            <a:pPr lvl="1"/>
            <a:r>
              <a:rPr lang="en-US" dirty="0" smtClean="0"/>
              <a:t>Policy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39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of the Broadband Office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Scoping, planning, research, and internal organization</a:t>
            </a:r>
          </a:p>
          <a:p>
            <a:r>
              <a:rPr lang="en-US" dirty="0" smtClean="0"/>
              <a:t>We’re hiring!</a:t>
            </a:r>
          </a:p>
          <a:p>
            <a:r>
              <a:rPr lang="en-US" dirty="0" smtClean="0"/>
              <a:t>Stakeholder engagement</a:t>
            </a:r>
          </a:p>
          <a:p>
            <a:r>
              <a:rPr lang="en-US" dirty="0" smtClean="0"/>
              <a:t>Policy development</a:t>
            </a:r>
          </a:p>
          <a:p>
            <a:r>
              <a:rPr lang="en-US" dirty="0" smtClean="0"/>
              <a:t>Budget development</a:t>
            </a:r>
          </a:p>
          <a:p>
            <a:r>
              <a:rPr lang="en-US" dirty="0" smtClean="0"/>
              <a:t>Drafting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4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for the Fall/Winter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Policy proposals</a:t>
            </a:r>
          </a:p>
          <a:p>
            <a:r>
              <a:rPr lang="en-US" dirty="0" smtClean="0"/>
              <a:t>Firm budget numbers</a:t>
            </a:r>
          </a:p>
          <a:p>
            <a:r>
              <a:rPr lang="en-US" dirty="0" smtClean="0"/>
              <a:t>Briefings for GA Members</a:t>
            </a:r>
          </a:p>
          <a:p>
            <a:r>
              <a:rPr lang="en-US" dirty="0" smtClean="0"/>
              <a:t>Coalition-building</a:t>
            </a:r>
          </a:p>
          <a:p>
            <a:r>
              <a:rPr lang="en-US" dirty="0" smtClean="0"/>
              <a:t>Streamlined and improved grant-making</a:t>
            </a:r>
          </a:p>
          <a:p>
            <a:r>
              <a:rPr lang="en-US" dirty="0" smtClean="0"/>
              <a:t>Citizen engagement</a:t>
            </a:r>
          </a:p>
          <a:p>
            <a:r>
              <a:rPr lang="en-US" dirty="0" smtClean="0"/>
              <a:t>The plan</a:t>
            </a:r>
          </a:p>
          <a:p>
            <a:r>
              <a:rPr lang="en-US" dirty="0" smtClean="0"/>
              <a:t>The Session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 smtClean="0"/>
              <a:t>monopoly on good ideas</a:t>
            </a:r>
          </a:p>
          <a:p>
            <a:r>
              <a:rPr lang="en-US" dirty="0" smtClean="0"/>
              <a:t>We also want to support you</a:t>
            </a:r>
          </a:p>
          <a:p>
            <a:pPr lvl="1"/>
            <a:r>
              <a:rPr lang="en-US" dirty="0" smtClean="0"/>
              <a:t>Policy/legislative support</a:t>
            </a:r>
          </a:p>
          <a:p>
            <a:pPr lvl="1"/>
            <a:r>
              <a:rPr lang="en-US" dirty="0" smtClean="0"/>
              <a:t>Connection to state agency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9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Evan Feinman</a:t>
            </a:r>
          </a:p>
          <a:p>
            <a:pPr lvl="1"/>
            <a:r>
              <a:rPr lang="en-US" dirty="0" smtClean="0"/>
              <a:t>efeinman@revitalizeva.org</a:t>
            </a:r>
          </a:p>
          <a:p>
            <a:pPr lvl="1"/>
            <a:r>
              <a:rPr lang="en-US" dirty="0" smtClean="0"/>
              <a:t>o: 804-225-2027</a:t>
            </a:r>
          </a:p>
          <a:p>
            <a:pPr lvl="1"/>
            <a:r>
              <a:rPr lang="en-US" dirty="0" smtClean="0"/>
              <a:t>c: 434-509-8522</a:t>
            </a:r>
          </a:p>
          <a:p>
            <a:r>
              <a:rPr lang="en-US" dirty="0" smtClean="0"/>
              <a:t>Courtney Dozier</a:t>
            </a:r>
          </a:p>
          <a:p>
            <a:pPr lvl="1"/>
            <a:r>
              <a:rPr lang="en-US" dirty="0" err="1"/>
              <a:t>courtney.dozier@dhcd.virginia.gov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o: 804-371-7020</a:t>
            </a:r>
          </a:p>
          <a:p>
            <a:pPr lvl="1"/>
            <a:r>
              <a:rPr lang="en-US" dirty="0" smtClean="0"/>
              <a:t>c: 703-402-6079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3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Universal Broadband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high-quality broadband, at school, at work, AND at home is critical to full participation in American life</a:t>
            </a:r>
          </a:p>
          <a:p>
            <a:r>
              <a:rPr lang="en-US" dirty="0" smtClean="0"/>
              <a:t>The divide in availability between urban and rural districts is a huge economic stumbling block for our rural localities</a:t>
            </a:r>
          </a:p>
          <a:p>
            <a:r>
              <a:rPr lang="en-US" dirty="0" smtClean="0"/>
              <a:t>The divide is also a moral failing </a:t>
            </a:r>
            <a:r>
              <a:rPr lang="mr-IN" dirty="0" smtClean="0"/>
              <a:t>–</a:t>
            </a:r>
            <a:r>
              <a:rPr lang="en-US" dirty="0" smtClean="0"/>
              <a:t> children’s opportunities shouldn’t be dependent on where they’re born</a:t>
            </a:r>
          </a:p>
          <a:p>
            <a:pPr lvl="1"/>
            <a:r>
              <a:rPr lang="en-US" dirty="0" smtClean="0"/>
              <a:t>School quality in rural Virginia is still high </a:t>
            </a:r>
            <a:r>
              <a:rPr lang="mr-IN" dirty="0" smtClean="0"/>
              <a:t>–</a:t>
            </a:r>
            <a:r>
              <a:rPr lang="en-US" dirty="0" smtClean="0"/>
              <a:t> yet outcomes are worse</a:t>
            </a:r>
          </a:p>
          <a:p>
            <a:pPr lvl="1"/>
            <a:r>
              <a:rPr lang="en-US" dirty="0" smtClean="0"/>
              <a:t>The anecdotes are real, and reflected in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37300" y="12586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5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 </a:t>
            </a:r>
            <a:r>
              <a:rPr lang="en-US" dirty="0" err="1" smtClean="0"/>
              <a:t>Northam’s</a:t>
            </a:r>
            <a:r>
              <a:rPr lang="en-US" dirty="0" smtClean="0"/>
              <a:t> Directive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 built on the leadership from the General Assembly</a:t>
            </a:r>
          </a:p>
          <a:p>
            <a:r>
              <a:rPr lang="en-US" dirty="0" smtClean="0"/>
              <a:t>Office of Broadband Advisor will be robust</a:t>
            </a:r>
          </a:p>
          <a:p>
            <a:r>
              <a:rPr lang="en-US" dirty="0" smtClean="0"/>
              <a:t>“Functionally Universal” broadband availability</a:t>
            </a:r>
          </a:p>
          <a:p>
            <a:r>
              <a:rPr lang="en-US" dirty="0" smtClean="0"/>
              <a:t>Delivering a plan this year</a:t>
            </a:r>
          </a:p>
          <a:p>
            <a:pPr lvl="1"/>
            <a:r>
              <a:rPr lang="en-US" dirty="0" smtClean="0"/>
              <a:t>Iterative</a:t>
            </a:r>
          </a:p>
          <a:p>
            <a:pPr lvl="1"/>
            <a:r>
              <a:rPr lang="en-US" dirty="0" smtClean="0"/>
              <a:t>Multi-level</a:t>
            </a:r>
          </a:p>
          <a:p>
            <a:pPr lvl="1"/>
            <a:r>
              <a:rPr lang="en-US" dirty="0" smtClean="0"/>
              <a:t>Strong Stakeholder buy-in</a:t>
            </a:r>
          </a:p>
          <a:p>
            <a:r>
              <a:rPr lang="en-US" dirty="0" smtClean="0"/>
              <a:t>Builds on the work that has gone before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2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Broadband General Principals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Agnostic</a:t>
            </a:r>
          </a:p>
          <a:p>
            <a:r>
              <a:rPr lang="en-US" dirty="0" smtClean="0"/>
              <a:t>Private sector and nonprofits are critical partners</a:t>
            </a:r>
          </a:p>
          <a:p>
            <a:r>
              <a:rPr lang="en-US" dirty="0" smtClean="0"/>
              <a:t>This is achievable</a:t>
            </a:r>
          </a:p>
          <a:p>
            <a:pPr lvl="1"/>
            <a:r>
              <a:rPr lang="en-US" dirty="0"/>
              <a:t>Virginia has a rural population of approximately 1,041,000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~</a:t>
            </a:r>
            <a:r>
              <a:rPr lang="en-US" dirty="0" smtClean="0"/>
              <a:t>64</a:t>
            </a:r>
            <a:r>
              <a:rPr lang="en-US" dirty="0"/>
              <a:t>% of Virginia’s rural population lacks access to </a:t>
            </a:r>
            <a:r>
              <a:rPr lang="en-US" dirty="0" smtClean="0"/>
              <a:t>broadband</a:t>
            </a:r>
          </a:p>
          <a:p>
            <a:pPr lvl="1"/>
            <a:r>
              <a:rPr lang="en-US" dirty="0" smtClean="0"/>
              <a:t>Thus ~666,240 </a:t>
            </a:r>
            <a:r>
              <a:rPr lang="en-US" dirty="0"/>
              <a:t>Virginians </a:t>
            </a:r>
            <a:r>
              <a:rPr lang="en-US" dirty="0" smtClean="0"/>
              <a:t>need </a:t>
            </a:r>
            <a:r>
              <a:rPr lang="en-US" dirty="0"/>
              <a:t>broadband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There have been gains made, but this count also missed folks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3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Commission Efforts To-Date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Longstanding investment: Over $130 million to-date</a:t>
            </a:r>
          </a:p>
          <a:p>
            <a:r>
              <a:rPr lang="en-US" dirty="0" smtClean="0"/>
              <a:t>Recent Last-mile program: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73155"/>
              </p:ext>
            </p:extLst>
          </p:nvPr>
        </p:nvGraphicFramePr>
        <p:xfrm>
          <a:off x="262063" y="3138447"/>
          <a:ext cx="8638821" cy="3550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3" imgW="11861800" imgH="3708400" progId="Excel.Sheet.8">
                  <p:embed/>
                </p:oleObj>
              </mc:Choice>
              <mc:Fallback>
                <p:oleObj name="Worksheet" r:id="rId3" imgW="11861800" imgH="37084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063" y="3138447"/>
                        <a:ext cx="8638821" cy="3550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80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 Telecommunications Initiative (VATI)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VATI funds public/private partnerships in localities</a:t>
            </a:r>
          </a:p>
          <a:p>
            <a:r>
              <a:rPr lang="en-US" dirty="0" smtClean="0"/>
              <a:t>Funded at $1 million/year in 2017 and 2018 &amp; Oversubscribed</a:t>
            </a:r>
          </a:p>
          <a:p>
            <a:r>
              <a:rPr lang="en-US" dirty="0" smtClean="0"/>
              <a:t>1666 residents, 32 businesses, and 2 community anchors connected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VATi 2017 and 20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4031672"/>
            <a:ext cx="8022809" cy="236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26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VATI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vehicle for state broadband incentives</a:t>
            </a:r>
          </a:p>
          <a:p>
            <a:r>
              <a:rPr lang="en-US" dirty="0" smtClean="0"/>
              <a:t>Successful public/stakeholder engagement</a:t>
            </a:r>
          </a:p>
          <a:p>
            <a:r>
              <a:rPr lang="en-US" dirty="0" smtClean="0"/>
              <a:t>Basic principals moving forward</a:t>
            </a:r>
          </a:p>
          <a:p>
            <a:pPr lvl="1"/>
            <a:r>
              <a:rPr lang="en-US" dirty="0" smtClean="0"/>
              <a:t>Public/private partnership</a:t>
            </a:r>
          </a:p>
          <a:p>
            <a:pPr lvl="1"/>
            <a:r>
              <a:rPr lang="en-US" dirty="0" smtClean="0"/>
              <a:t>Best leverage on core metrics</a:t>
            </a:r>
          </a:p>
          <a:p>
            <a:pPr lvl="1"/>
            <a:r>
              <a:rPr lang="en-US" dirty="0" smtClean="0"/>
              <a:t>Focus on unserved population </a:t>
            </a:r>
          </a:p>
          <a:p>
            <a:r>
              <a:rPr lang="en-US" dirty="0" smtClean="0"/>
              <a:t>Needs your continued and increased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0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Complementary Efforts within State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Broadband Advisory Council</a:t>
            </a:r>
          </a:p>
          <a:p>
            <a:pPr lvl="1"/>
            <a:r>
              <a:rPr lang="en-US" dirty="0"/>
              <a:t>Key legislative </a:t>
            </a:r>
            <a:r>
              <a:rPr lang="en-US" dirty="0" smtClean="0"/>
              <a:t>partners &amp; important </a:t>
            </a:r>
            <a:r>
              <a:rPr lang="en-US" dirty="0"/>
              <a:t>means of coordination and idea generation</a:t>
            </a:r>
          </a:p>
          <a:p>
            <a:r>
              <a:rPr lang="en-US" dirty="0" smtClean="0"/>
              <a:t>CIT</a:t>
            </a:r>
          </a:p>
          <a:p>
            <a:pPr lvl="1"/>
            <a:r>
              <a:rPr lang="en-US" dirty="0" smtClean="0"/>
              <a:t>Strong local planning support but limited scope </a:t>
            </a:r>
            <a:r>
              <a:rPr lang="mr-IN" dirty="0" smtClean="0"/>
              <a:t>–</a:t>
            </a:r>
            <a:r>
              <a:rPr lang="en-US" dirty="0" smtClean="0"/>
              <a:t> needs to increase</a:t>
            </a:r>
          </a:p>
          <a:p>
            <a:r>
              <a:rPr lang="en-US" dirty="0" smtClean="0"/>
              <a:t>Tobacco Commission</a:t>
            </a:r>
          </a:p>
          <a:p>
            <a:pPr lvl="1"/>
            <a:r>
              <a:rPr lang="en-US" dirty="0" smtClean="0"/>
              <a:t>Continued funding and grant-making expertise</a:t>
            </a:r>
          </a:p>
          <a:p>
            <a:r>
              <a:rPr lang="en-US" dirty="0" smtClean="0"/>
              <a:t>VDOT</a:t>
            </a:r>
          </a:p>
          <a:p>
            <a:pPr lvl="1"/>
            <a:r>
              <a:rPr lang="en-US" dirty="0" smtClean="0"/>
              <a:t>P3 office is a critical partner &amp; significant physical assets and enabling ability</a:t>
            </a:r>
          </a:p>
          <a:p>
            <a:r>
              <a:rPr lang="en-US" dirty="0" smtClean="0"/>
              <a:t>GO Virginia</a:t>
            </a:r>
          </a:p>
          <a:p>
            <a:pPr lvl="1"/>
            <a:r>
              <a:rPr lang="en-US" dirty="0"/>
              <a:t>Planning and intergovernmental coordination a natural </a:t>
            </a:r>
            <a:r>
              <a:rPr lang="en-US" dirty="0" smtClean="0"/>
              <a:t>role</a:t>
            </a:r>
          </a:p>
          <a:p>
            <a:r>
              <a:rPr lang="en-US" dirty="0" smtClean="0"/>
              <a:t>DHCD</a:t>
            </a:r>
          </a:p>
          <a:p>
            <a:pPr lvl="1"/>
            <a:r>
              <a:rPr lang="en-US" dirty="0" smtClean="0"/>
              <a:t>VATI program &amp; CDBG block grants</a:t>
            </a:r>
          </a:p>
          <a:p>
            <a:r>
              <a:rPr lang="en-US" dirty="0" smtClean="0"/>
              <a:t>Other Secretariats on ad-hoc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11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Federal Programs are numerous</a:t>
            </a:r>
          </a:p>
          <a:p>
            <a:pPr lvl="1"/>
            <a:r>
              <a:rPr lang="en-US" dirty="0" smtClean="0"/>
              <a:t>USDA</a:t>
            </a:r>
          </a:p>
          <a:p>
            <a:pPr lvl="1"/>
            <a:r>
              <a:rPr lang="en-US" dirty="0" smtClean="0"/>
              <a:t>NTIA</a:t>
            </a:r>
          </a:p>
          <a:p>
            <a:pPr lvl="1"/>
            <a:r>
              <a:rPr lang="en-US" dirty="0" smtClean="0"/>
              <a:t>EDA</a:t>
            </a:r>
          </a:p>
          <a:p>
            <a:pPr lvl="1"/>
            <a:r>
              <a:rPr lang="en-US" dirty="0" smtClean="0"/>
              <a:t>FCC</a:t>
            </a:r>
          </a:p>
          <a:p>
            <a:pPr lvl="1"/>
            <a:r>
              <a:rPr lang="en-US" dirty="0" smtClean="0"/>
              <a:t>ARC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Many have multiple programs that touch multiple sorts of projects</a:t>
            </a:r>
          </a:p>
          <a:p>
            <a:pPr lvl="1"/>
            <a:r>
              <a:rPr lang="en-US" dirty="0" smtClean="0"/>
              <a:t>Economic Development</a:t>
            </a:r>
          </a:p>
          <a:p>
            <a:pPr lvl="1"/>
            <a:r>
              <a:rPr lang="en-US" dirty="0" smtClean="0"/>
              <a:t>Public Safety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Alignment is key </a:t>
            </a:r>
            <a:r>
              <a:rPr lang="mr-IN" dirty="0" smtClean="0"/>
              <a:t>–</a:t>
            </a:r>
            <a:r>
              <a:rPr lang="en-US" dirty="0" smtClean="0"/>
              <a:t> we will act as clearinghouse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88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218</TotalTime>
  <Words>509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Corbel</vt:lpstr>
      <vt:lpstr>Wingdings 2</vt:lpstr>
      <vt:lpstr>Pixel</vt:lpstr>
      <vt:lpstr>Worksheet</vt:lpstr>
      <vt:lpstr>Broadband Advisor Update</vt:lpstr>
      <vt:lpstr>Necessity of Universal Broadband</vt:lpstr>
      <vt:lpstr>Governor Northam’s Directive</vt:lpstr>
      <vt:lpstr>Broadband General Principals</vt:lpstr>
      <vt:lpstr>Tobacco Commission Efforts To-Date</vt:lpstr>
      <vt:lpstr>VA Telecommunications Initiative (VATI)</vt:lpstr>
      <vt:lpstr>Future of VATI</vt:lpstr>
      <vt:lpstr>Complementary Efforts within State Government</vt:lpstr>
      <vt:lpstr>Federal Partnerships</vt:lpstr>
      <vt:lpstr>Forthcoming Plan</vt:lpstr>
      <vt:lpstr>Work of the Broadband Office So Far</vt:lpstr>
      <vt:lpstr>Milestones for the Fall/Winter</vt:lpstr>
      <vt:lpstr>Working Together</vt:lpstr>
      <vt:lpstr>Questions and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Broadband Advisor Update</dc:title>
  <dc:creator>Evan Feinman</dc:creator>
  <cp:lastModifiedBy>Dozier, Courtney (DHCD)</cp:lastModifiedBy>
  <cp:revision>20</cp:revision>
  <cp:lastPrinted>2018-09-18T15:07:55Z</cp:lastPrinted>
  <dcterms:created xsi:type="dcterms:W3CDTF">2018-09-12T13:35:08Z</dcterms:created>
  <dcterms:modified xsi:type="dcterms:W3CDTF">2018-10-02T03:07:09Z</dcterms:modified>
</cp:coreProperties>
</file>