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98" r:id="rId1"/>
  </p:sldMasterIdLst>
  <p:notesMasterIdLst>
    <p:notesMasterId r:id="rId19"/>
  </p:notesMasterIdLst>
  <p:handoutMasterIdLst>
    <p:handoutMasterId r:id="rId20"/>
  </p:handoutMasterIdLst>
  <p:sldIdLst>
    <p:sldId id="256" r:id="rId2"/>
    <p:sldId id="709" r:id="rId3"/>
    <p:sldId id="705" r:id="rId4"/>
    <p:sldId id="706" r:id="rId5"/>
    <p:sldId id="702" r:id="rId6"/>
    <p:sldId id="432" r:id="rId7"/>
    <p:sldId id="296" r:id="rId8"/>
    <p:sldId id="707" r:id="rId9"/>
    <p:sldId id="700" r:id="rId10"/>
    <p:sldId id="384" r:id="rId11"/>
    <p:sldId id="385" r:id="rId12"/>
    <p:sldId id="386" r:id="rId13"/>
    <p:sldId id="387" r:id="rId14"/>
    <p:sldId id="708" r:id="rId15"/>
    <p:sldId id="710" r:id="rId16"/>
    <p:sldId id="445" r:id="rId17"/>
    <p:sldId id="312" r:id="rId18"/>
  </p:sldIdLst>
  <p:sldSz cx="12192000" cy="6858000"/>
  <p:notesSz cx="6954838" cy="93091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S PGothic" panose="020B0600070205080204" pitchFamily="34" charset="-128"/>
      <p:regular r:id="rId25"/>
    </p:embeddedFont>
    <p:embeddedFont>
      <p:font typeface="Roboto Black" panose="020B0604020202020204" charset="0"/>
      <p:regular r:id="rId26"/>
    </p:embeddedFont>
    <p:embeddedFont>
      <p:font typeface="Roboto Light" panose="020B0604020202020204" charset="0"/>
      <p:regular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195C011-705F-46FC-8561-8C9CDECD6DE9}">
          <p14:sldIdLst>
            <p14:sldId id="256"/>
            <p14:sldId id="709"/>
            <p14:sldId id="705"/>
            <p14:sldId id="706"/>
            <p14:sldId id="702"/>
            <p14:sldId id="432"/>
            <p14:sldId id="296"/>
            <p14:sldId id="707"/>
            <p14:sldId id="700"/>
            <p14:sldId id="384"/>
            <p14:sldId id="385"/>
            <p14:sldId id="386"/>
            <p14:sldId id="387"/>
            <p14:sldId id="708"/>
            <p14:sldId id="710"/>
            <p14:sldId id="445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6" userDrawn="1">
          <p15:clr>
            <a:srgbClr val="A4A3A4"/>
          </p15:clr>
        </p15:guide>
        <p15:guide id="3" pos="74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C4F2"/>
    <a:srgbClr val="1E285D"/>
    <a:srgbClr val="7C3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90" autoAdjust="0"/>
    <p:restoredTop sz="94706"/>
  </p:normalViewPr>
  <p:slideViewPr>
    <p:cSldViewPr snapToGrid="0" snapToObjects="1" showGuides="1">
      <p:cViewPr varScale="1">
        <p:scale>
          <a:sx n="60" d="100"/>
          <a:sy n="60" d="100"/>
        </p:scale>
        <p:origin x="96" y="648"/>
      </p:cViewPr>
      <p:guideLst>
        <p:guide orient="horz" pos="2160"/>
        <p:guide pos="256"/>
        <p:guide pos="74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812"/>
    </p:cViewPr>
  </p:sorterViewPr>
  <p:notesViewPr>
    <p:cSldViewPr snapToGrid="0" snapToObjects="1">
      <p:cViewPr varScale="1">
        <p:scale>
          <a:sx n="48" d="100"/>
          <a:sy n="48" d="100"/>
        </p:scale>
        <p:origin x="2668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371609798775"/>
          <c:y val="2.71877770245607E-2"/>
          <c:w val="0.51403477690288701"/>
          <c:h val="0.817008916931741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85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D96-4BBC-ACA2-B3AB076AFB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85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D96-4BBC-ACA2-B3AB076AFB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85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D96-4BBC-ACA2-B3AB076AFB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85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D96-4BBC-ACA2-B3AB076AFB4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85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D96-4BBC-ACA2-B3AB076AFB4E}"/>
              </c:ext>
            </c:extLst>
          </c:dPt>
          <c:cat>
            <c:strRef>
              <c:f>Sheet1!$A$2:$A$6</c:f>
              <c:strCache>
                <c:ptCount val="5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</c:v>
                </c:pt>
                <c:pt idx="1">
                  <c:v>31</c:v>
                </c:pt>
                <c:pt idx="2">
                  <c:v>12</c:v>
                </c:pt>
                <c:pt idx="3">
                  <c:v>16</c:v>
                </c:pt>
                <c:pt idx="4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D96-4BBC-ACA2-B3AB076AF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7E13C063-AB0D-43FB-82BF-37809E396E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D25F101-7B7B-4564-BD03-0E2F3A85E8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5A92B694-1754-4B02-825B-03B39EF3A595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2EBDF38-5178-4CC5-A7E9-92B4DBE55B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B96C74F-BF32-429E-B731-DBC2FA907E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35AF2E9D-98F1-4D5B-B0F6-4BCA6EAA9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36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9C371ED1-63BD-CE44-A201-1F1EB9432181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718831C7-A7BD-A241-A490-898AEE42B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831C7-A7BD-A241-A490-898AEE42B17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491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831C7-A7BD-A241-A490-898AEE42B1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4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831C7-A7BD-A241-A490-898AEE42B1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03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831C7-A7BD-A241-A490-898AEE42B1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45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…</a:t>
            </a:r>
          </a:p>
          <a:p>
            <a:endParaRPr lang="en-US" dirty="0"/>
          </a:p>
          <a:p>
            <a:r>
              <a:rPr lang="en-US" dirty="0"/>
              <a:t>The next couple of slides identify what the last winning team developed in the Government case challenge</a:t>
            </a:r>
          </a:p>
          <a:p>
            <a:endParaRPr lang="en-US" dirty="0"/>
          </a:p>
          <a:p>
            <a:r>
              <a:rPr lang="en-US" dirty="0"/>
              <a:t>Useful to show students what the “deliverable product is”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831C7-A7BD-A241-A490-898AEE42B1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2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…</a:t>
            </a:r>
          </a:p>
          <a:p>
            <a:endParaRPr lang="en-US" dirty="0"/>
          </a:p>
          <a:p>
            <a:r>
              <a:rPr lang="en-US" dirty="0"/>
              <a:t>The next couple of slides identify what the last winning team developed in the Government case challenge</a:t>
            </a:r>
          </a:p>
          <a:p>
            <a:endParaRPr lang="en-US" dirty="0"/>
          </a:p>
          <a:p>
            <a:r>
              <a:rPr lang="en-US" dirty="0"/>
              <a:t>Useful to show students what the “deliverable product is”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8831C7-A7BD-A241-A490-898AEE42B1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744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831C7-A7BD-A241-A490-898AEE42B1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44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831C7-A7BD-A241-A490-898AEE42B1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93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31C7-A7BD-A241-A490-898AEE42B1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16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31C7-A7BD-A241-A490-898AEE42B1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98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831C7-A7BD-A241-A490-898AEE42B1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02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831C7-A7BD-A241-A490-898AEE42B1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36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63638"/>
            <a:ext cx="5583238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59990" y="4501663"/>
            <a:ext cx="6015831" cy="4264731"/>
          </a:xfrm>
        </p:spPr>
        <p:txBody>
          <a:bodyPr/>
          <a:lstStyle/>
          <a:p>
            <a:pPr fontAlgn="base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106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…</a:t>
            </a:r>
          </a:p>
          <a:p>
            <a:endParaRPr lang="en-US" dirty="0"/>
          </a:p>
          <a:p>
            <a:r>
              <a:rPr lang="en-US" dirty="0"/>
              <a:t>The next couple of slides identify what the last winning team developed in the Government case challenge</a:t>
            </a:r>
          </a:p>
          <a:p>
            <a:endParaRPr lang="en-US" dirty="0"/>
          </a:p>
          <a:p>
            <a:r>
              <a:rPr lang="en-US" dirty="0"/>
              <a:t>Useful to show students what the “deliverable product is”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831C7-A7BD-A241-A490-898AEE42B1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88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…</a:t>
            </a:r>
          </a:p>
          <a:p>
            <a:endParaRPr lang="en-US" dirty="0"/>
          </a:p>
          <a:p>
            <a:r>
              <a:rPr lang="en-US" dirty="0"/>
              <a:t>The next couple of slides identify what the last winning team developed in the Government case challenge</a:t>
            </a:r>
          </a:p>
          <a:p>
            <a:endParaRPr lang="en-US" dirty="0"/>
          </a:p>
          <a:p>
            <a:r>
              <a:rPr lang="en-US" dirty="0"/>
              <a:t>Useful to show students what the “deliverable product is”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831C7-A7BD-A241-A490-898AEE42B1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73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831C7-A7BD-A241-A490-898AEE42B1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15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378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06400" y="1519200"/>
            <a:ext cx="11379201" cy="19098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06400" y="3429000"/>
            <a:ext cx="11379201" cy="1134533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6400" y="460802"/>
            <a:ext cx="11379200" cy="806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500" b="0">
                <a:solidFill>
                  <a:srgbClr val="1E28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06400" y="1468801"/>
            <a:ext cx="11379200" cy="4355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572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0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5919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06400" y="1519200"/>
            <a:ext cx="11379201" cy="19098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06400" y="3429000"/>
            <a:ext cx="11379201" cy="1134533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666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6400" y="460802"/>
            <a:ext cx="11379200" cy="806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500" b="0">
                <a:solidFill>
                  <a:srgbClr val="1E28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06400" y="1468801"/>
            <a:ext cx="11379200" cy="4355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414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0351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2911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097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972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212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457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6400" y="460802"/>
            <a:ext cx="11379200" cy="806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0">
                <a:solidFill>
                  <a:srgbClr val="1E285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06400" y="1468801"/>
            <a:ext cx="11379200" cy="4355362"/>
          </a:xfrm>
        </p:spPr>
        <p:txBody>
          <a:bodyPr/>
          <a:lstStyle>
            <a:lvl1pPr marL="342900" indent="-342900">
              <a:defRPr sz="3600">
                <a:latin typeface="+mn-lt"/>
              </a:defRPr>
            </a:lvl1pPr>
            <a:lvl2pPr marL="685800" indent="-342900">
              <a:defRPr sz="3200"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0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62875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939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11" r:id="rId7"/>
    <p:sldLayoutId id="2147483663" r:id="rId8"/>
    <p:sldLayoutId id="2147483712" r:id="rId9"/>
    <p:sldLayoutId id="2147483681" r:id="rId10"/>
    <p:sldLayoutId id="2147483710" r:id="rId11"/>
    <p:sldLayoutId id="2147483713" r:id="rId12"/>
    <p:sldLayoutId id="2147483714" r:id="rId13"/>
    <p:sldLayoutId id="2147483715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rgbClr val="1F285D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3300" kern="1200">
          <a:solidFill>
            <a:srgbClr val="1F285D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3300" kern="1200">
          <a:solidFill>
            <a:srgbClr val="1F285D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3300" kern="1200">
          <a:solidFill>
            <a:srgbClr val="1F285D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3300" kern="1200">
          <a:solidFill>
            <a:srgbClr val="1F285D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3300" kern="1200">
          <a:solidFill>
            <a:srgbClr val="1F285D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56" userDrawn="1">
          <p15:clr>
            <a:srgbClr val="F26B43"/>
          </p15:clr>
        </p15:guide>
        <p15:guide id="2" pos="7424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cr@agacgfm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gacgfm.org/Resources/Performance-Accountability/CCR/Certificate-of-Excellence-in-CCR.asp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ebberts@agacgfm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://www.agacgfm.org/" TargetMode="External"/><Relationship Id="rId4" Type="http://schemas.openxmlformats.org/officeDocument/2006/relationships/hyperlink" Target="mailto:ccr@agacgfm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.xml"/><Relationship Id="rId5" Type="http://schemas.openxmlformats.org/officeDocument/2006/relationships/image" Target="../media/image14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acgfm.org/Resources/Performance-Accountability/CCR.asp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391319" algn="l"/>
            <a:r>
              <a:rPr lang="en-US" sz="2400" dirty="0">
                <a:solidFill>
                  <a:schemeClr val="bg2"/>
                </a:solidFill>
                <a:latin typeface="Roboto Light"/>
                <a:cs typeface="Calibri"/>
              </a:rPr>
              <a:t/>
            </a:r>
            <a:br>
              <a:rPr lang="en-US" sz="2400" dirty="0">
                <a:solidFill>
                  <a:schemeClr val="bg2"/>
                </a:solidFill>
                <a:latin typeface="Roboto Light"/>
                <a:cs typeface="Calibri"/>
              </a:rPr>
            </a:br>
            <a:r>
              <a:rPr lang="en-US" dirty="0">
                <a:solidFill>
                  <a:schemeClr val="bg2"/>
                </a:solidFill>
                <a:latin typeface="Roboto Light"/>
                <a:cs typeface="Calibri"/>
              </a:rPr>
              <a:t/>
            </a:r>
            <a:br>
              <a:rPr lang="en-US" dirty="0">
                <a:solidFill>
                  <a:schemeClr val="bg2"/>
                </a:solidFill>
                <a:latin typeface="Roboto Light"/>
                <a:cs typeface="Calibri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7787" y="1642310"/>
            <a:ext cx="9496425" cy="1188000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+mn-lt"/>
              </a:rPr>
              <a:t>Citizen-Centric Budgeting</a:t>
            </a:r>
          </a:p>
          <a:p>
            <a:r>
              <a:rPr lang="en-US" sz="3200" dirty="0">
                <a:latin typeface="+mn-lt"/>
              </a:rPr>
              <a:t>Presentation for </a:t>
            </a:r>
          </a:p>
          <a:p>
            <a:r>
              <a:rPr lang="en-US" sz="3200" dirty="0">
                <a:latin typeface="+mn-lt"/>
              </a:rPr>
              <a:t>Virginia Municipal League</a:t>
            </a:r>
          </a:p>
          <a:p>
            <a:endParaRPr lang="en-US" sz="2000" dirty="0">
              <a:latin typeface="+mn-lt"/>
            </a:endParaRP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endParaRPr lang="en-US" sz="2000" dirty="0">
              <a:latin typeface="Roboto Black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+mn-lt"/>
              </a:rPr>
              <a:t>October 2018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BA633BA-48F6-4C37-AF08-7EB5113B92D0}"/>
              </a:ext>
            </a:extLst>
          </p:cNvPr>
          <p:cNvSpPr/>
          <p:nvPr/>
        </p:nvSpPr>
        <p:spPr>
          <a:xfrm>
            <a:off x="318052" y="5814391"/>
            <a:ext cx="1858618" cy="1043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3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="" xmlns:a16="http://schemas.microsoft.com/office/drawing/2014/main" id="{EA94012D-53E7-4EF8-B3AA-4254C663C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49" y="1641059"/>
            <a:ext cx="5164157" cy="2360602"/>
          </a:xfrm>
        </p:spPr>
        <p:txBody>
          <a:bodyPr>
            <a:noAutofit/>
          </a:bodyPr>
          <a:lstStyle/>
          <a:p>
            <a:pPr marL="346075" indent="-346075" defTabSz="609631">
              <a:spcBef>
                <a:spcPts val="500"/>
              </a:spcBef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MS PGothic" charset="0"/>
                <a:cs typeface="Arial" charset="0"/>
              </a:rPr>
              <a:t>Vision Statement</a:t>
            </a:r>
          </a:p>
          <a:p>
            <a:pPr marL="346075" indent="-346075" defTabSz="609631">
              <a:spcBef>
                <a:spcPts val="500"/>
              </a:spcBef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MS PGothic" charset="0"/>
                <a:cs typeface="Arial" charset="0"/>
              </a:rPr>
              <a:t>Basic demographics</a:t>
            </a:r>
          </a:p>
          <a:p>
            <a:pPr marL="346075" indent="-346075" defTabSz="609631">
              <a:spcBef>
                <a:spcPts val="500"/>
              </a:spcBef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MS PGothic" charset="0"/>
                <a:cs typeface="Arial" charset="0"/>
              </a:rPr>
              <a:t>Strategic goals and accomplishments</a:t>
            </a:r>
          </a:p>
          <a:p>
            <a:pPr marL="346075" indent="-346075" defTabSz="609631">
              <a:spcBef>
                <a:spcPts val="500"/>
              </a:spcBef>
              <a:defRPr/>
            </a:pPr>
            <a:endParaRPr lang="en-US" altLang="en-US" sz="3200" dirty="0">
              <a:solidFill>
                <a:schemeClr val="accent1">
                  <a:lumMod val="50000"/>
                </a:schemeClr>
              </a:solidFill>
              <a:latin typeface="+mn-lt"/>
              <a:ea typeface="MS PGothic" charset="0"/>
              <a:cs typeface="Arial" charset="0"/>
            </a:endParaRPr>
          </a:p>
          <a:p>
            <a:pPr marL="0" indent="0" defTabSz="609631">
              <a:spcBef>
                <a:spcPts val="500"/>
              </a:spcBef>
              <a:buNone/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MS PGothic" charset="0"/>
                <a:cs typeface="Arial" charset="0"/>
              </a:rPr>
              <a:t>This CCR was created by AGA’s 2017 Government Case Challenge winning team – </a:t>
            </a:r>
          </a:p>
          <a:p>
            <a:pPr marL="0" indent="0" defTabSz="609631">
              <a:spcBef>
                <a:spcPts val="500"/>
              </a:spcBef>
              <a:buNone/>
              <a:defRPr/>
            </a:pPr>
            <a:r>
              <a:rPr lang="en-US" altLang="en-US" sz="3200" dirty="0">
                <a:solidFill>
                  <a:srgbClr val="FF0000"/>
                </a:solidFill>
                <a:latin typeface="+mn-lt"/>
                <a:ea typeface="MS PGothic" charset="0"/>
                <a:cs typeface="Arial" charset="0"/>
              </a:rPr>
              <a:t>NC State University!</a:t>
            </a:r>
          </a:p>
          <a:p>
            <a:pPr marL="0" indent="0" defTabSz="609631">
              <a:spcBef>
                <a:spcPts val="500"/>
              </a:spcBef>
              <a:buNone/>
              <a:defRPr/>
            </a:pPr>
            <a:endParaRPr lang="en-US" altLang="en-US" sz="2700" dirty="0">
              <a:solidFill>
                <a:schemeClr val="accent1">
                  <a:lumMod val="50000"/>
                </a:schemeClr>
              </a:solidFill>
              <a:latin typeface="Roboto Black"/>
              <a:ea typeface="MS PGothic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5BF537-FCAC-47CF-A999-1B61B0304C29}"/>
              </a:ext>
            </a:extLst>
          </p:cNvPr>
          <p:cNvSpPr txBox="1"/>
          <p:nvPr/>
        </p:nvSpPr>
        <p:spPr>
          <a:xfrm>
            <a:off x="668235" y="484724"/>
            <a:ext cx="7647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cs typeface="Roboto Black"/>
              </a:rPr>
              <a:t>CCR:  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72C0BEF-7321-448A-9969-ACB0BF3AF9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46494"/>
            <a:ext cx="5035809" cy="650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0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="" xmlns:a16="http://schemas.microsoft.com/office/drawing/2014/main" id="{84B631EA-7B85-445B-B8BC-23026212B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17" y="1552639"/>
            <a:ext cx="4584601" cy="2360602"/>
          </a:xfrm>
        </p:spPr>
        <p:txBody>
          <a:bodyPr>
            <a:noAutofit/>
          </a:bodyPr>
          <a:lstStyle/>
          <a:p>
            <a:pPr marL="346075" indent="-342900" defTabSz="609631">
              <a:spcBef>
                <a:spcPts val="500"/>
              </a:spcBef>
              <a:spcAft>
                <a:spcPts val="300"/>
              </a:spcAft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MS PGothic" charset="0"/>
                <a:cs typeface="Arial" charset="0"/>
              </a:rPr>
              <a:t>Key service areas</a:t>
            </a:r>
          </a:p>
          <a:p>
            <a:pPr marL="346075" indent="-342900" defTabSz="609631">
              <a:spcBef>
                <a:spcPts val="500"/>
              </a:spcBef>
              <a:spcAft>
                <a:spcPts val="300"/>
              </a:spcAft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MS PGothic" charset="0"/>
                <a:cs typeface="Arial" charset="0"/>
              </a:rPr>
              <a:t>Progress toward strategic goals or deliverables</a:t>
            </a:r>
          </a:p>
          <a:p>
            <a:pPr marL="346075" indent="-342900" defTabSz="609631">
              <a:spcBef>
                <a:spcPts val="500"/>
              </a:spcBef>
              <a:spcAft>
                <a:spcPts val="300"/>
              </a:spcAft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MS PGothic" charset="0"/>
                <a:cs typeface="Arial" charset="0"/>
              </a:rPr>
              <a:t>Demonstration of accomplishments (2-5 years) for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MS PGothic" charset="0"/>
                <a:cs typeface="Arial" charset="0"/>
              </a:rPr>
              <a:t>non-financial outcomes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8133CE3-F88B-40E1-9A38-B27749D1747F}"/>
              </a:ext>
            </a:extLst>
          </p:cNvPr>
          <p:cNvSpPr txBox="1"/>
          <p:nvPr/>
        </p:nvSpPr>
        <p:spPr>
          <a:xfrm>
            <a:off x="583830" y="532462"/>
            <a:ext cx="7647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cs typeface="Roboto Black"/>
              </a:rPr>
              <a:t>CCR:  Page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51DD4CD-D1FD-40FE-A8B0-624241AB88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55604"/>
            <a:ext cx="5041480" cy="650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2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="" xmlns:a16="http://schemas.microsoft.com/office/drawing/2014/main" id="{19514722-F30D-4DD0-8032-CDC5F5BF6408}"/>
              </a:ext>
            </a:extLst>
          </p:cNvPr>
          <p:cNvSpPr txBox="1">
            <a:spLocks/>
          </p:cNvSpPr>
          <p:nvPr/>
        </p:nvSpPr>
        <p:spPr>
          <a:xfrm>
            <a:off x="592129" y="1335144"/>
            <a:ext cx="5044490" cy="236060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346075" defTabSz="609631">
              <a:lnSpc>
                <a:spcPct val="100000"/>
              </a:lnSpc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Arial" charset="0"/>
              </a:rPr>
              <a:t>Revenue and cost data for major delivery areas</a:t>
            </a:r>
          </a:p>
          <a:p>
            <a:pPr marL="346075" indent="-346075" defTabSz="609631">
              <a:lnSpc>
                <a:spcPct val="100000"/>
              </a:lnSpc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Arial" charset="0"/>
              </a:rPr>
              <a:t>Well-labeled charts, graphs and tables</a:t>
            </a:r>
          </a:p>
          <a:p>
            <a:pPr marL="346075" indent="-346075" defTabSz="609631">
              <a:lnSpc>
                <a:spcPct val="100000"/>
              </a:lnSpc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Arial" charset="0"/>
              </a:rPr>
              <a:t>Reference audit conducted</a:t>
            </a:r>
          </a:p>
          <a:p>
            <a:pPr marL="346075" indent="-346075" defTabSz="609631">
              <a:lnSpc>
                <a:spcPct val="100000"/>
              </a:lnSpc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Arial" charset="0"/>
              </a:rPr>
              <a:t>Provide URL for more detailed financial information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C96E13C-6473-4436-AF86-1295E11F85AB}"/>
              </a:ext>
            </a:extLst>
          </p:cNvPr>
          <p:cNvSpPr txBox="1"/>
          <p:nvPr/>
        </p:nvSpPr>
        <p:spPr>
          <a:xfrm>
            <a:off x="698008" y="497867"/>
            <a:ext cx="7647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cs typeface="Roboto Black"/>
              </a:rPr>
              <a:t>CCR:  Page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BFEBF9D-95EA-49B9-BDF3-F0130F13B2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04483"/>
            <a:ext cx="5044491" cy="654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="" xmlns:a16="http://schemas.microsoft.com/office/drawing/2014/main" id="{7C929B4C-2EDE-4ECF-9971-51B7DB1732DD}"/>
              </a:ext>
            </a:extLst>
          </p:cNvPr>
          <p:cNvSpPr txBox="1">
            <a:spLocks/>
          </p:cNvSpPr>
          <p:nvPr/>
        </p:nvSpPr>
        <p:spPr>
          <a:xfrm>
            <a:off x="505121" y="1033122"/>
            <a:ext cx="5240278" cy="2743200"/>
          </a:xfrm>
          <a:prstGeom prst="rect">
            <a:avLst/>
          </a:prstGeom>
        </p:spPr>
        <p:txBody>
          <a:bodyPr vert="horz" lIns="68580" tIns="34290" rIns="68580" bIns="3429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US" altLang="en-US" sz="24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0" defTabSz="609631">
              <a:lnSpc>
                <a:spcPct val="120000"/>
              </a:lnSpc>
              <a:buNone/>
              <a:defRPr/>
            </a:pPr>
            <a:r>
              <a:rPr lang="en-US" altLang="en-US" sz="128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Arial" charset="0"/>
              </a:rPr>
              <a:t>Challenges, moving forward:</a:t>
            </a:r>
          </a:p>
          <a:p>
            <a:pPr marL="346075" lvl="1" indent="-346075" defTabSz="609631">
              <a:lnSpc>
                <a:spcPct val="120000"/>
              </a:lnSpc>
              <a:defRPr/>
            </a:pPr>
            <a:r>
              <a:rPr lang="en-US" altLang="en-US" sz="128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Arial" charset="0"/>
              </a:rPr>
              <a:t>Economic changes </a:t>
            </a:r>
          </a:p>
          <a:p>
            <a:pPr marL="346075" lvl="1" indent="-346075" defTabSz="609631">
              <a:lnSpc>
                <a:spcPct val="120000"/>
              </a:lnSpc>
              <a:defRPr/>
            </a:pPr>
            <a:r>
              <a:rPr lang="en-US" altLang="en-US" sz="128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Arial" charset="0"/>
              </a:rPr>
              <a:t>Tax cuts or increases </a:t>
            </a:r>
          </a:p>
          <a:p>
            <a:pPr marL="346075" lvl="1" indent="-346075" defTabSz="609631">
              <a:lnSpc>
                <a:spcPct val="120000"/>
              </a:lnSpc>
              <a:defRPr/>
            </a:pPr>
            <a:r>
              <a:rPr lang="en-US" altLang="en-US" sz="128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Arial" charset="0"/>
              </a:rPr>
              <a:t>Unemployment</a:t>
            </a:r>
          </a:p>
          <a:p>
            <a:pPr marL="346075" lvl="1" indent="-346075" defTabSz="609631">
              <a:lnSpc>
                <a:spcPct val="120000"/>
              </a:lnSpc>
              <a:defRPr/>
            </a:pPr>
            <a:r>
              <a:rPr lang="en-US" altLang="en-US" sz="128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Arial" charset="0"/>
              </a:rPr>
              <a:t>Education</a:t>
            </a:r>
          </a:p>
          <a:p>
            <a:pPr marL="346075" lvl="1" indent="-346075" defTabSz="609631">
              <a:lnSpc>
                <a:spcPct val="120000"/>
              </a:lnSpc>
              <a:defRPr/>
            </a:pPr>
            <a:r>
              <a:rPr lang="en-US" altLang="en-US" sz="128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Arial" charset="0"/>
              </a:rPr>
              <a:t>Environmental aspects</a:t>
            </a:r>
          </a:p>
          <a:p>
            <a:pPr marL="346075" indent="-346075" defTabSz="609631">
              <a:lnSpc>
                <a:spcPct val="120000"/>
              </a:lnSpc>
              <a:defRPr/>
            </a:pPr>
            <a:r>
              <a:rPr lang="en-US" altLang="en-US" sz="128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Arial" charset="0"/>
              </a:rPr>
              <a:t>Ask for feedback</a:t>
            </a:r>
          </a:p>
          <a:p>
            <a:pPr>
              <a:lnSpc>
                <a:spcPct val="180000"/>
              </a:lnSpc>
              <a:defRPr/>
            </a:pPr>
            <a:endParaRPr lang="en-US" altLang="en-US" sz="8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F6A8E16-F668-4740-BB82-F10EF1071A7F}"/>
              </a:ext>
            </a:extLst>
          </p:cNvPr>
          <p:cNvSpPr txBox="1"/>
          <p:nvPr/>
        </p:nvSpPr>
        <p:spPr>
          <a:xfrm>
            <a:off x="505121" y="525291"/>
            <a:ext cx="7647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cs typeface="Roboto Black"/>
              </a:rPr>
              <a:t>CCR:  Page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A7A8CBD-8096-42F9-BD77-E634D258ED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3301" y="230694"/>
            <a:ext cx="5049170" cy="655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BA8FF1C-5EDB-4C3B-8BC5-2F3F9E647ADA}"/>
              </a:ext>
            </a:extLst>
          </p:cNvPr>
          <p:cNvSpPr txBox="1"/>
          <p:nvPr/>
        </p:nvSpPr>
        <p:spPr>
          <a:xfrm>
            <a:off x="488250" y="380390"/>
            <a:ext cx="10134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E28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to Your State, City, or County: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0067A25-F487-4510-9617-CAEFA94C7AF9}"/>
              </a:ext>
            </a:extLst>
          </p:cNvPr>
          <p:cNvSpPr txBox="1"/>
          <p:nvPr/>
        </p:nvSpPr>
        <p:spPr>
          <a:xfrm>
            <a:off x="322880" y="1224463"/>
            <a:ext cx="11378853" cy="5963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/>
              <a:buChar char="•"/>
            </a:pP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Target City Role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371600" lvl="2" indent="-457200">
              <a:buFont typeface="Arial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Work with AGA to identify data files to make available</a:t>
            </a:r>
          </a:p>
          <a:p>
            <a:pPr marL="1371600" lvl="2" indent="-457200">
              <a:buFont typeface="Arial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Participate in judging submissions</a:t>
            </a:r>
          </a:p>
          <a:p>
            <a:pPr marL="914400" lvl="1" indent="-457200">
              <a:buFont typeface="Arial"/>
              <a:buChar char="•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Benefits for Target City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 marL="1371600" lvl="2" indent="-457200">
              <a:buFont typeface="Arial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Receive an “external and objective” view of how you are currently presenting your information</a:t>
            </a:r>
          </a:p>
          <a:p>
            <a:pPr marL="1371600" lvl="2" indent="-457200">
              <a:buFont typeface="Arial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Leverage different approaches to communicate with citizens about information that matters to them</a:t>
            </a:r>
          </a:p>
          <a:p>
            <a:pPr marL="1371600" lvl="2" indent="-457200">
              <a:buFont typeface="Arial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“Free” consulting efforts – students, AGA members, Agency staff</a:t>
            </a:r>
          </a:p>
          <a:p>
            <a:pPr marL="1371600" lvl="2" indent="-457200">
              <a:buFont typeface="Arial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Jump start your efforts to develop a new citizen communication approach  -- and receive “free press” in the process</a:t>
            </a:r>
          </a:p>
          <a:p>
            <a:pPr lvl="1"/>
            <a:endParaRPr lang="en-US" sz="2800" b="1" dirty="0">
              <a:solidFill>
                <a:srgbClr val="2E394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/>
              <a:buChar char="•"/>
            </a:pPr>
            <a:endParaRPr lang="en-US" sz="1750" dirty="0">
              <a:solidFill>
                <a:srgbClr val="2E3949"/>
              </a:solidFill>
              <a:latin typeface="Roboto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140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BA8FF1C-5EDB-4C3B-8BC5-2F3F9E647ADA}"/>
              </a:ext>
            </a:extLst>
          </p:cNvPr>
          <p:cNvSpPr txBox="1"/>
          <p:nvPr/>
        </p:nvSpPr>
        <p:spPr>
          <a:xfrm>
            <a:off x="488250" y="175885"/>
            <a:ext cx="9930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1E28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Send Your Citizen Centric Report to AGA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E28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0067A25-F487-4510-9617-CAEFA94C7AF9}"/>
              </a:ext>
            </a:extLst>
          </p:cNvPr>
          <p:cNvSpPr txBox="1"/>
          <p:nvPr/>
        </p:nvSpPr>
        <p:spPr>
          <a:xfrm>
            <a:off x="488250" y="1088276"/>
            <a:ext cx="113788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Send your CCR to AGA at </a:t>
            </a:r>
            <a:r>
              <a:rPr lang="en-US" sz="3200" u="sng" dirty="0">
                <a:hlinkClick r:id="rId3"/>
              </a:rPr>
              <a:t>ccr@agacgfm.</a:t>
            </a:r>
            <a:r>
              <a:rPr lang="en-US" sz="3200" dirty="0">
                <a:hlinkClick r:id="rId3"/>
              </a:rPr>
              <a:t>org</a:t>
            </a:r>
            <a:r>
              <a:rPr lang="en-US" sz="3200" dirty="0"/>
              <a:t> – at any time during the year</a:t>
            </a:r>
          </a:p>
          <a:p>
            <a:pPr marL="1371600" lvl="2" indent="-457200">
              <a:buFont typeface="Arial"/>
              <a:buChar char="•"/>
            </a:pPr>
            <a:r>
              <a:rPr lang="en-US" sz="3200" dirty="0"/>
              <a:t>AGA’s team will review your submission and provide constructive feedback </a:t>
            </a:r>
            <a:r>
              <a:rPr lang="en-US" sz="3200" dirty="0" smtClean="0"/>
              <a:t>so your CCR will be more impactful</a:t>
            </a:r>
            <a:endParaRPr lang="en-US" sz="3200" dirty="0"/>
          </a:p>
          <a:p>
            <a:pPr marL="1371600" lvl="2" indent="-457200">
              <a:buFont typeface="Arial"/>
              <a:buChar char="•"/>
            </a:pPr>
            <a:r>
              <a:rPr lang="en-US" sz="3200" dirty="0"/>
              <a:t>We send you a letter outlining notable aspects, as well as areas that could be “more informative”</a:t>
            </a:r>
          </a:p>
          <a:p>
            <a:pPr marL="1371600" lvl="2" indent="-457200">
              <a:buFont typeface="Arial"/>
              <a:buChar char="•"/>
            </a:pPr>
            <a:r>
              <a:rPr lang="en-US" sz="3200" dirty="0"/>
              <a:t>We recognize well designed and informative CCRs with an </a:t>
            </a:r>
            <a:r>
              <a:rPr lang="en-US" sz="3200" u="sng" dirty="0">
                <a:hlinkClick r:id="rId4"/>
              </a:rPr>
              <a:t>AGA Certificate of Excellence</a:t>
            </a:r>
            <a:endParaRPr lang="en-US" sz="3200" dirty="0"/>
          </a:p>
          <a:p>
            <a:pPr marL="1371600" lvl="2" indent="-457200">
              <a:buFont typeface="Arial"/>
              <a:buChar char="•"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Calibri" panose="020F0502020204030204" pitchFamily="34" charset="0"/>
              </a:rPr>
              <a:t>We post the CCRs on our Website</a:t>
            </a:r>
          </a:p>
          <a:p>
            <a:pPr marL="1371600" lvl="2" indent="-457200">
              <a:buFont typeface="Arial"/>
              <a:buChar char="•"/>
            </a:pPr>
            <a:r>
              <a:rPr lang="en-US" sz="3200" dirty="0">
                <a:cs typeface="Calibri" panose="020F0502020204030204" pitchFamily="34" charset="0"/>
              </a:rPr>
              <a:t>Want to be our next “target city”? 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srgbClr val="2E3949"/>
              </a:solidFill>
              <a:effectLst/>
              <a:uLnTx/>
              <a:uFillTx/>
              <a:latin typeface="Roboto Light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648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8D1E9F-5ED5-457B-B984-8AACE5543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45" y="230373"/>
            <a:ext cx="10991248" cy="100166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  <a:latin typeface="+mn-lt"/>
              </a:rPr>
              <a:t>Examples of Government Entities that Create CCRs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="" xmlns:a16="http://schemas.microsoft.com/office/drawing/2014/main" id="{BFD21317-A535-42B1-9EE5-F9A770CEE72F}"/>
              </a:ext>
            </a:extLst>
          </p:cNvPr>
          <p:cNvSpPr txBox="1">
            <a:spLocks/>
          </p:cNvSpPr>
          <p:nvPr/>
        </p:nvSpPr>
        <p:spPr>
          <a:xfrm>
            <a:off x="2258378" y="1543647"/>
            <a:ext cx="2060509" cy="11193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631">
              <a:lnSpc>
                <a:spcPct val="100000"/>
              </a:lnSpc>
              <a:buNone/>
              <a:defRPr/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Arial" charset="0"/>
              </a:rPr>
              <a:t>City/County of Honolulu</a:t>
            </a:r>
          </a:p>
          <a:p>
            <a:pPr marL="0" indent="0" defTabSz="609631">
              <a:lnSpc>
                <a:spcPct val="100000"/>
              </a:lnSpc>
              <a:buNone/>
              <a:defRPr/>
            </a:pPr>
            <a:endParaRPr lang="en-US" altLang="en-US" dirty="0">
              <a:solidFill>
                <a:schemeClr val="accent1">
                  <a:lumMod val="50000"/>
                </a:schemeClr>
              </a:solidFill>
              <a:ea typeface="MS PGothic" charset="0"/>
              <a:cs typeface="Arial" charset="0"/>
            </a:endParaRPr>
          </a:p>
          <a:p>
            <a:pPr marL="0" indent="0" defTabSz="609631">
              <a:lnSpc>
                <a:spcPct val="100000"/>
              </a:lnSpc>
              <a:buNone/>
              <a:defRPr/>
            </a:pPr>
            <a:endParaRPr lang="en-US" altLang="en-US" sz="3200" dirty="0">
              <a:solidFill>
                <a:schemeClr val="accent1">
                  <a:lumMod val="50000"/>
                </a:schemeClr>
              </a:solidFill>
              <a:ea typeface="MS PGothic" charset="0"/>
              <a:cs typeface="Arial" charset="0"/>
            </a:endParaRPr>
          </a:p>
          <a:p>
            <a:pPr marL="0" indent="0" defTabSz="609631">
              <a:lnSpc>
                <a:spcPct val="100000"/>
              </a:lnSpc>
              <a:buNone/>
              <a:defRPr/>
            </a:pPr>
            <a:endParaRPr lang="en-US" altLang="en-US" sz="3200" dirty="0">
              <a:solidFill>
                <a:schemeClr val="accent1">
                  <a:lumMod val="50000"/>
                </a:schemeClr>
              </a:solidFill>
              <a:ea typeface="MS PGothic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11D675F-BCC8-4090-97AB-5DF86706E6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3032" y="4317144"/>
            <a:ext cx="1900025" cy="23632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2335E51-41F5-41D6-827C-4F171B056E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2308" y="4317144"/>
            <a:ext cx="1836579" cy="2360602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="" xmlns:a16="http://schemas.microsoft.com/office/drawing/2014/main" id="{FCC16FB8-1E1A-4576-A34E-67844E495A07}"/>
              </a:ext>
            </a:extLst>
          </p:cNvPr>
          <p:cNvSpPr txBox="1">
            <a:spLocks/>
          </p:cNvSpPr>
          <p:nvPr/>
        </p:nvSpPr>
        <p:spPr>
          <a:xfrm>
            <a:off x="8684892" y="4307308"/>
            <a:ext cx="2282310" cy="10016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631">
              <a:lnSpc>
                <a:spcPct val="100000"/>
              </a:lnSpc>
              <a:buNone/>
              <a:defRPr/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Arial" charset="0"/>
              </a:rPr>
              <a:t>Federal Aviation Administration</a:t>
            </a:r>
          </a:p>
          <a:p>
            <a:pPr marL="0" indent="0" defTabSz="609631">
              <a:lnSpc>
                <a:spcPct val="100000"/>
              </a:lnSpc>
              <a:buNone/>
              <a:defRPr/>
            </a:pPr>
            <a:endParaRPr lang="en-US" altLang="en-US" sz="3200" dirty="0">
              <a:solidFill>
                <a:schemeClr val="accent1">
                  <a:lumMod val="50000"/>
                </a:schemeClr>
              </a:solidFill>
              <a:ea typeface="MS PGothic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E354517-2106-4035-9857-5D54CE12CD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876" y="1543647"/>
            <a:ext cx="1889318" cy="24422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D9E3930-DD21-4D7A-891E-B5C146FD4476}"/>
              </a:ext>
            </a:extLst>
          </p:cNvPr>
          <p:cNvSpPr txBox="1"/>
          <p:nvPr/>
        </p:nvSpPr>
        <p:spPr>
          <a:xfrm>
            <a:off x="4404189" y="4317144"/>
            <a:ext cx="196857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Arial" charset="0"/>
              </a:rPr>
              <a:t>Dept of Homeland Security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F436609-13D9-46C9-9587-CCB636E47C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8887" y="1543647"/>
            <a:ext cx="1830354" cy="23659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D44A862-56C2-448F-8B8F-0664DB7E66EB}"/>
              </a:ext>
            </a:extLst>
          </p:cNvPr>
          <p:cNvSpPr txBox="1"/>
          <p:nvPr/>
        </p:nvSpPr>
        <p:spPr>
          <a:xfrm>
            <a:off x="6149241" y="1543647"/>
            <a:ext cx="196857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Arial" charset="0"/>
              </a:rPr>
              <a:t>City of Baltimore, MD</a:t>
            </a:r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D507407-3D00-4B28-8260-E00B877FE91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4498" y="1543647"/>
            <a:ext cx="1796315" cy="23659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FD185D9-32EF-46D1-A14F-21CB87E538B2}"/>
              </a:ext>
            </a:extLst>
          </p:cNvPr>
          <p:cNvSpPr txBox="1"/>
          <p:nvPr/>
        </p:nvSpPr>
        <p:spPr>
          <a:xfrm>
            <a:off x="9758915" y="1543647"/>
            <a:ext cx="22639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Arial" charset="0"/>
              </a:rPr>
              <a:t>Guam, Office of Public Accountability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0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5515" y="2616190"/>
            <a:ext cx="8487906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+mn-lt"/>
              </a:rPr>
            </a:br>
            <a:r>
              <a:rPr lang="en-US" sz="3600" dirty="0">
                <a:solidFill>
                  <a:schemeClr val="tx1"/>
                </a:solidFill>
                <a:latin typeface="+mn-lt"/>
              </a:rPr>
              <a:t>Do you want to be a Case Challenge “Target City”?  </a:t>
            </a:r>
            <a:br>
              <a:rPr lang="en-US" sz="3600" dirty="0">
                <a:solidFill>
                  <a:schemeClr val="tx1"/>
                </a:solidFill>
                <a:latin typeface="+mn-lt"/>
              </a:rPr>
            </a:br>
            <a:r>
              <a:rPr lang="en-US" sz="36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+mn-lt"/>
              </a:rPr>
            </a:br>
            <a:r>
              <a:rPr lang="en-US" sz="36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+mn-lt"/>
              </a:rPr>
            </a:br>
            <a:r>
              <a:rPr lang="en-US" sz="3600" dirty="0">
                <a:solidFill>
                  <a:schemeClr val="tx1"/>
                </a:solidFill>
                <a:latin typeface="+mn-lt"/>
              </a:rPr>
              <a:t>Contact me at </a:t>
            </a:r>
            <a:r>
              <a:rPr lang="en-US" sz="3600" dirty="0" smtClean="0">
                <a:solidFill>
                  <a:schemeClr val="tx1"/>
                </a:solidFill>
                <a:latin typeface="+mn-lt"/>
                <a:hlinkClick r:id="rId3"/>
              </a:rPr>
              <a:t>aebberts@agacgfm.org</a:t>
            </a: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 or </a:t>
            </a:r>
            <a:r>
              <a:rPr lang="en-US" sz="3600" dirty="0" smtClean="0">
                <a:solidFill>
                  <a:schemeClr val="tx1"/>
                </a:solidFill>
                <a:latin typeface="+mn-lt"/>
                <a:hlinkClick r:id="rId4"/>
              </a:rPr>
              <a:t>ccr@agacgfm.org</a:t>
            </a: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+mn-lt"/>
              </a:rPr>
            </a:br>
            <a:r>
              <a:rPr lang="en-US" sz="36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+mn-lt"/>
              </a:rPr>
            </a:br>
            <a:r>
              <a:rPr lang="en-US" sz="3600" dirty="0">
                <a:solidFill>
                  <a:schemeClr val="tx1"/>
                </a:solidFill>
                <a:latin typeface="+mn-lt"/>
              </a:rPr>
              <a:t>Check out our website:  </a:t>
            </a:r>
            <a:r>
              <a:rPr lang="en-US" sz="3600" dirty="0">
                <a:solidFill>
                  <a:schemeClr val="tx1"/>
                </a:solidFill>
                <a:latin typeface="+mn-lt"/>
                <a:hlinkClick r:id="rId5"/>
              </a:rPr>
              <a:t>www.agacgfm.org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+mn-lt"/>
              </a:rPr>
            </a:br>
            <a:r>
              <a:rPr lang="en-US" sz="36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+mn-lt"/>
              </a:rPr>
            </a:b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DA8CB9F-2E50-4143-AD67-FEC2564936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579" y="1255585"/>
            <a:ext cx="2846920" cy="256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5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C59F9F-4FF0-4BDA-864C-04C0F4F5D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Presenters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551D4F-FD62-4630-B390-E8289415C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05809" cy="4351338"/>
          </a:xfrm>
        </p:spPr>
        <p:txBody>
          <a:bodyPr/>
          <a:lstStyle/>
          <a:p>
            <a:pPr marL="457200" indent="-457200"/>
            <a:r>
              <a:rPr lang="en-US" dirty="0"/>
              <a:t>Ann Ebberts, CEO, Association of Government Accountants</a:t>
            </a:r>
          </a:p>
          <a:p>
            <a:pPr marL="457200" indent="-457200"/>
            <a:r>
              <a:rPr lang="en-US" dirty="0" smtClean="0"/>
              <a:t>David </a:t>
            </a:r>
            <a:r>
              <a:rPr lang="en-US" dirty="0"/>
              <a:t>Meyer, Mayor, Fairfax </a:t>
            </a:r>
            <a:r>
              <a:rPr lang="en-US" dirty="0" smtClean="0"/>
              <a:t>City</a:t>
            </a:r>
          </a:p>
          <a:p>
            <a:pPr marL="457200" indent="-457200"/>
            <a:r>
              <a:rPr lang="en-US" dirty="0" smtClean="0"/>
              <a:t>Michael DeMarco, Council Member, Fairfax City</a:t>
            </a:r>
          </a:p>
          <a:p>
            <a:pPr marL="457200" indent="-457200"/>
            <a:r>
              <a:rPr lang="en-US" dirty="0" smtClean="0"/>
              <a:t>Melanie Crowder, City Clerk, Fairfax City</a:t>
            </a:r>
          </a:p>
          <a:p>
            <a:pPr marL="457200" indent="-457200"/>
            <a:r>
              <a:rPr lang="en-US" dirty="0" smtClean="0"/>
              <a:t>Jennifer </a:t>
            </a:r>
            <a:r>
              <a:rPr lang="en-US" dirty="0" smtClean="0"/>
              <a:t>Passey</a:t>
            </a:r>
            <a:r>
              <a:rPr lang="en-US" dirty="0" smtClean="0"/>
              <a:t>, Council Member, Fairfax City</a:t>
            </a:r>
          </a:p>
          <a:p>
            <a:pPr marL="457200" indent="-457200"/>
            <a:r>
              <a:rPr lang="en-US" dirty="0"/>
              <a:t>Jon </a:t>
            </a:r>
            <a:r>
              <a:rPr lang="en-US" dirty="0" err="1"/>
              <a:t>Stehle</a:t>
            </a:r>
            <a:r>
              <a:rPr lang="en-US" dirty="0"/>
              <a:t>, Council Member, Fairfax City</a:t>
            </a:r>
          </a:p>
          <a:p>
            <a:pPr marL="457200" indent="-457200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4AB9098-3217-4944-A9E5-A28922E0AAC9}"/>
              </a:ext>
            </a:extLst>
          </p:cNvPr>
          <p:cNvSpPr/>
          <p:nvPr/>
        </p:nvSpPr>
        <p:spPr>
          <a:xfrm>
            <a:off x="318052" y="5655158"/>
            <a:ext cx="1858618" cy="1043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638D4B7-1F89-491C-A623-CB644883E02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5E0793-991E-4135-B3CC-00F4379365BE}"/>
              </a:ext>
            </a:extLst>
          </p:cNvPr>
          <p:cNvGrpSpPr/>
          <p:nvPr/>
        </p:nvGrpSpPr>
        <p:grpSpPr>
          <a:xfrm>
            <a:off x="1986234" y="1"/>
            <a:ext cx="8345213" cy="6868510"/>
            <a:chOff x="1608077" y="370402"/>
            <a:chExt cx="14630400" cy="13737019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5C007D33-9DB7-4E02-BB33-FDC548129213}"/>
                </a:ext>
              </a:extLst>
            </p:cNvPr>
            <p:cNvGrpSpPr/>
            <p:nvPr/>
          </p:nvGrpSpPr>
          <p:grpSpPr>
            <a:xfrm>
              <a:off x="1608077" y="370402"/>
              <a:ext cx="14630400" cy="13737019"/>
              <a:chOff x="1608077" y="370402"/>
              <a:chExt cx="14630400" cy="13737019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72B97454-0686-446A-97D2-49079B812762}"/>
                  </a:ext>
                </a:extLst>
              </p:cNvPr>
              <p:cNvSpPr/>
              <p:nvPr/>
            </p:nvSpPr>
            <p:spPr>
              <a:xfrm rot="5400000">
                <a:off x="2065277" y="-86798"/>
                <a:ext cx="13715999" cy="14630400"/>
              </a:xfrm>
              <a:prstGeom prst="rect">
                <a:avLst/>
              </a:prstGeom>
              <a:solidFill>
                <a:schemeClr val="bg1">
                  <a:lumMod val="85000"/>
                  <a:alpha val="7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D0030C69-63D2-4076-AC6C-467AE17C490F}"/>
                  </a:ext>
                </a:extLst>
              </p:cNvPr>
              <p:cNvSpPr/>
              <p:nvPr/>
            </p:nvSpPr>
            <p:spPr>
              <a:xfrm rot="5400000">
                <a:off x="2047254" y="848623"/>
                <a:ext cx="13715997" cy="12801599"/>
              </a:xfrm>
              <a:prstGeom prst="rect">
                <a:avLst/>
              </a:prstGeom>
              <a:solidFill>
                <a:schemeClr val="accent1">
                  <a:alpha val="7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02935942-9A75-45E5-8C86-DD55AC267DC7}"/>
                </a:ext>
              </a:extLst>
            </p:cNvPr>
            <p:cNvSpPr/>
            <p:nvPr/>
          </p:nvSpPr>
          <p:spPr>
            <a:xfrm>
              <a:off x="3506367" y="1679844"/>
              <a:ext cx="10944377" cy="1138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250" baseline="30000" dirty="0">
                  <a:solidFill>
                    <a:schemeClr val="bg1"/>
                  </a:solidFill>
                  <a:ea typeface="Helvetica LT Std Condensed" charset="0"/>
                  <a:cs typeface="Helvetica LT Std Condensed" charset="0"/>
                </a:rPr>
                <a:t>AGA is </a:t>
              </a:r>
              <a:r>
                <a:rPr lang="en-US" sz="6250" i="1" baseline="30000" dirty="0">
                  <a:solidFill>
                    <a:schemeClr val="bg1"/>
                  </a:solidFill>
                  <a:ea typeface="Helvetica LT Std Condensed" charset="0"/>
                  <a:cs typeface="Helvetica LT Std Condensed" charset="0"/>
                </a:rPr>
                <a:t>the</a:t>
              </a:r>
              <a:r>
                <a:rPr lang="en-US" sz="6250" baseline="30000" dirty="0">
                  <a:solidFill>
                    <a:schemeClr val="bg1"/>
                  </a:solidFill>
                  <a:ea typeface="Helvetica LT Std Condensed" charset="0"/>
                  <a:cs typeface="Helvetica LT Std Condensed" charset="0"/>
                </a:rPr>
                <a:t> member </a:t>
              </a:r>
              <a:br>
                <a:rPr lang="en-US" sz="6250" baseline="30000" dirty="0">
                  <a:solidFill>
                    <a:schemeClr val="bg1"/>
                  </a:solidFill>
                  <a:ea typeface="Helvetica LT Std Condensed" charset="0"/>
                  <a:cs typeface="Helvetica LT Std Condensed" charset="0"/>
                </a:rPr>
              </a:br>
              <a:r>
                <a:rPr lang="en-US" sz="6250" baseline="30000" dirty="0">
                  <a:solidFill>
                    <a:schemeClr val="bg1"/>
                  </a:solidFill>
                  <a:ea typeface="Helvetica LT Std Condensed" charset="0"/>
                  <a:cs typeface="Helvetica LT Std Condensed" charset="0"/>
                </a:rPr>
                <a:t>organization for </a:t>
              </a:r>
              <a:br>
                <a:rPr lang="en-US" sz="6250" baseline="30000" dirty="0">
                  <a:solidFill>
                    <a:schemeClr val="bg1"/>
                  </a:solidFill>
                  <a:ea typeface="Helvetica LT Std Condensed" charset="0"/>
                  <a:cs typeface="Helvetica LT Std Condensed" charset="0"/>
                </a:rPr>
              </a:br>
              <a:r>
                <a:rPr lang="en-US" sz="6250" baseline="30000" dirty="0">
                  <a:solidFill>
                    <a:schemeClr val="bg1"/>
                  </a:solidFill>
                  <a:ea typeface="Helvetica LT Std Condensed" charset="0"/>
                  <a:cs typeface="Helvetica LT Std Condensed" charset="0"/>
                </a:rPr>
                <a:t>financial professionals in government</a:t>
              </a:r>
            </a:p>
            <a:p>
              <a:endParaRPr lang="en-US" sz="2000" baseline="30000" dirty="0">
                <a:solidFill>
                  <a:schemeClr val="bg1"/>
                </a:solidFill>
                <a:ea typeface="Helvetica LT Std Condensed" charset="0"/>
                <a:cs typeface="Helvetica LT Std Condensed" charset="0"/>
              </a:endParaRPr>
            </a:p>
            <a:p>
              <a:r>
                <a:rPr lang="en-US" sz="4800" i="1" baseline="30000" dirty="0">
                  <a:solidFill>
                    <a:schemeClr val="bg1"/>
                  </a:solidFill>
                  <a:ea typeface="Helvetica LT Std Condensed" charset="0"/>
                  <a:cs typeface="Helvetica LT Std Condensed" charset="0"/>
                </a:rPr>
                <a:t>We lead and encourage change that benefits our field and all citizens. </a:t>
              </a:r>
              <a:r>
                <a:rPr lang="en-US" sz="3600" i="1" baseline="30000" dirty="0">
                  <a:solidFill>
                    <a:schemeClr val="bg1"/>
                  </a:solidFill>
                  <a:ea typeface="Helvetica LT Std Condensed" charset="0"/>
                  <a:cs typeface="Helvetica LT Std Condensed" charset="0"/>
                </a:rPr>
                <a:t/>
              </a:r>
              <a:br>
                <a:rPr lang="en-US" sz="3600" i="1" baseline="30000" dirty="0">
                  <a:solidFill>
                    <a:schemeClr val="bg1"/>
                  </a:solidFill>
                  <a:ea typeface="Helvetica LT Std Condensed" charset="0"/>
                  <a:cs typeface="Helvetica LT Std Condensed" charset="0"/>
                </a:rPr>
              </a:br>
              <a:r>
                <a:rPr lang="en-US" sz="3600" i="1" baseline="30000" dirty="0">
                  <a:solidFill>
                    <a:schemeClr val="bg1"/>
                  </a:solidFill>
                  <a:ea typeface="Helvetica LT Std Condensed" charset="0"/>
                  <a:cs typeface="Helvetica LT Std Condensed" charset="0"/>
                </a:rPr>
                <a:t/>
              </a:r>
              <a:br>
                <a:rPr lang="en-US" sz="3600" i="1" baseline="30000" dirty="0">
                  <a:solidFill>
                    <a:schemeClr val="bg1"/>
                  </a:solidFill>
                  <a:ea typeface="Helvetica LT Std Condensed" charset="0"/>
                  <a:cs typeface="Helvetica LT Std Condensed" charset="0"/>
                </a:rPr>
              </a:br>
              <a:r>
                <a:rPr lang="en-US" sz="3600" baseline="30000" dirty="0">
                  <a:solidFill>
                    <a:schemeClr val="bg1"/>
                  </a:solidFill>
                  <a:ea typeface="Helvetica LT Std Condensed" charset="0"/>
                  <a:cs typeface="Helvetica LT Std Condensed" charset="0"/>
                </a:rPr>
                <a:t>Networking events, professional certification, publications and ongoing education help our members build their skills and advance their careers.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858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AFD147AC-7630-4680-BDF3-385098ED5BD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06178045"/>
                  </p:ext>
                </p:extLst>
              </p:nvPr>
            </p:nvGraphicFramePr>
            <p:xfrm>
              <a:off x="252249" y="-2213150"/>
              <a:ext cx="3048000" cy="1714500"/>
            </p:xfrm>
            <a:graphic>
              <a:graphicData uri="http://schemas.microsoft.com/office/powerpoint/2016/slidezoom">
                <pslz:sldZm>
                  <pslz:sldZmObj sldId="706" cId="3626826432">
                    <pslz:zmPr id="{2110D470-0D4B-4A80-BA28-C725492FDD52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" name="Slide Zoom 3">
                <a:hlinkClick r:id="rId4" action="ppaction://hlinksldjump"/>
                <a:extLst>
                  <a:ext uri="{FF2B5EF4-FFF2-40B4-BE49-F238E27FC236}">
                    <a16:creationId xmlns:pslz="http://schemas.microsoft.com/office/powerpoint/2016/slidezoom" xmlns="" xmlns:a16="http://schemas.microsoft.com/office/drawing/2014/main" id="{AFD147AC-7630-4680-BDF3-385098ED5BD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2249" y="-221315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5" name="Text Placeholder 5">
            <a:extLst>
              <a:ext uri="{FF2B5EF4-FFF2-40B4-BE49-F238E27FC236}">
                <a16:creationId xmlns="" xmlns:a16="http://schemas.microsoft.com/office/drawing/2014/main" id="{B59A0DB1-73BA-46E1-BBEF-919DF5D8D4F6}"/>
              </a:ext>
            </a:extLst>
          </p:cNvPr>
          <p:cNvSpPr txBox="1">
            <a:spLocks/>
          </p:cNvSpPr>
          <p:nvPr/>
        </p:nvSpPr>
        <p:spPr>
          <a:xfrm>
            <a:off x="587633" y="527710"/>
            <a:ext cx="7692232" cy="61805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3300" kern="1200">
                <a:solidFill>
                  <a:srgbClr val="1F285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3300" kern="1200">
                <a:solidFill>
                  <a:srgbClr val="1F285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3300" kern="1200">
                <a:solidFill>
                  <a:srgbClr val="1F285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3300" kern="1200">
                <a:solidFill>
                  <a:srgbClr val="1F285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3300" kern="1200">
                <a:solidFill>
                  <a:srgbClr val="1F285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  <a:latin typeface="+mn-lt"/>
                <a:cs typeface="Roboto Black"/>
              </a:rPr>
              <a:t>Where Do Our Members Work?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03754213-7D70-4A31-B4E9-CDB6F650CC4D}"/>
              </a:ext>
            </a:extLst>
          </p:cNvPr>
          <p:cNvSpPr/>
          <p:nvPr/>
        </p:nvSpPr>
        <p:spPr>
          <a:xfrm>
            <a:off x="6096000" y="2539296"/>
            <a:ext cx="790714" cy="68479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4000" rtlCol="0" anchor="ctr"/>
          <a:lstStyle/>
          <a:p>
            <a:pPr algn="ctr"/>
            <a:r>
              <a:rPr lang="en-US" sz="1600" b="1" dirty="0">
                <a:latin typeface="Calibri"/>
                <a:cs typeface="Calibri"/>
              </a:rPr>
              <a:t>31%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8471D90E-E33A-4688-B9DA-D66F51E8B845}"/>
              </a:ext>
            </a:extLst>
          </p:cNvPr>
          <p:cNvSpPr/>
          <p:nvPr/>
        </p:nvSpPr>
        <p:spPr>
          <a:xfrm>
            <a:off x="6096000" y="3356436"/>
            <a:ext cx="790714" cy="68479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4000" rtlCol="0" anchor="ctr"/>
          <a:lstStyle/>
          <a:p>
            <a:pPr algn="ctr"/>
            <a:r>
              <a:rPr lang="en-US" sz="1600" b="1" dirty="0">
                <a:latin typeface="Calibri"/>
                <a:cs typeface="Calibri"/>
              </a:rPr>
              <a:t>31%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D4198B55-A448-49D0-82B4-79A9175EB56E}"/>
              </a:ext>
            </a:extLst>
          </p:cNvPr>
          <p:cNvSpPr/>
          <p:nvPr/>
        </p:nvSpPr>
        <p:spPr>
          <a:xfrm>
            <a:off x="6096000" y="4159057"/>
            <a:ext cx="790714" cy="68479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4000" rtlCol="0" anchor="ctr"/>
          <a:lstStyle/>
          <a:p>
            <a:pPr algn="ctr"/>
            <a:r>
              <a:rPr lang="en-US" sz="1600" b="1" dirty="0">
                <a:latin typeface="Calibri"/>
                <a:cs typeface="Calibri"/>
              </a:rPr>
              <a:t>12%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764441C0-E416-4F0B-90D3-1DD312BFC8C4}"/>
              </a:ext>
            </a:extLst>
          </p:cNvPr>
          <p:cNvSpPr/>
          <p:nvPr/>
        </p:nvSpPr>
        <p:spPr>
          <a:xfrm>
            <a:off x="6096000" y="4930560"/>
            <a:ext cx="790714" cy="684799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4000" rtlCol="0" anchor="ctr"/>
          <a:lstStyle/>
          <a:p>
            <a:pPr algn="ctr"/>
            <a:r>
              <a:rPr lang="en-US" sz="1600" b="1" dirty="0">
                <a:latin typeface="Calibri"/>
                <a:cs typeface="Calibri"/>
              </a:rPr>
              <a:t>16%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BE1EDB67-C6D1-4A8D-90A0-178B61D2D690}"/>
              </a:ext>
            </a:extLst>
          </p:cNvPr>
          <p:cNvSpPr/>
          <p:nvPr/>
        </p:nvSpPr>
        <p:spPr>
          <a:xfrm>
            <a:off x="6096000" y="5689328"/>
            <a:ext cx="790714" cy="68479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4000" rtlCol="0" anchor="ctr"/>
          <a:lstStyle/>
          <a:p>
            <a:pPr algn="ctr"/>
            <a:r>
              <a:rPr lang="en-US" sz="1600" b="1" dirty="0">
                <a:latin typeface="Calibri"/>
                <a:cs typeface="Calibri"/>
              </a:rPr>
              <a:t>10%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="" xmlns:a16="http://schemas.microsoft.com/office/drawing/2014/main" id="{799ACC44-35DA-4A33-B1B8-85EC1EA1E213}"/>
              </a:ext>
            </a:extLst>
          </p:cNvPr>
          <p:cNvSpPr txBox="1">
            <a:spLocks/>
          </p:cNvSpPr>
          <p:nvPr/>
        </p:nvSpPr>
        <p:spPr>
          <a:xfrm>
            <a:off x="661205" y="1217020"/>
            <a:ext cx="10689967" cy="863307"/>
          </a:xfrm>
          <a:prstGeom prst="rect">
            <a:avLst/>
          </a:prstGeom>
        </p:spPr>
        <p:txBody>
          <a:bodyPr vert="horz" lIns="91440" tIns="91440" rIns="91440" bIns="18288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1800" kern="1200">
                <a:solidFill>
                  <a:srgbClr val="1F285D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3300" kern="1200">
                <a:solidFill>
                  <a:srgbClr val="1F285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3300" kern="1200">
                <a:solidFill>
                  <a:srgbClr val="1F285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3300" kern="1200">
                <a:solidFill>
                  <a:srgbClr val="1F285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3300" kern="1200">
                <a:solidFill>
                  <a:srgbClr val="1F285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n-lt"/>
                <a:ea typeface="MS PGothic" charset="0"/>
                <a:cs typeface="Arial" charset="0"/>
              </a:rPr>
              <a:t>AGA is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+mn-lt"/>
                <a:ea typeface="MS PGothic" charset="0"/>
                <a:cs typeface="Arial" charset="0"/>
              </a:rPr>
              <a:t>the 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latin typeface="+mn-lt"/>
                <a:ea typeface="MS PGothic" charset="0"/>
                <a:cs typeface="Arial" charset="0"/>
              </a:rPr>
              <a:t>only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+mn-lt"/>
                <a:ea typeface="MS PGothic" charset="0"/>
                <a:cs typeface="Arial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+mn-lt"/>
                <a:ea typeface="MS PGothic" charset="0"/>
                <a:cs typeface="Arial" charset="0"/>
              </a:rPr>
              <a:t>association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n-lt"/>
                <a:ea typeface="MS PGothic" charset="0"/>
                <a:cs typeface="Arial" charset="0"/>
              </a:rPr>
              <a:t> supporting approximately 15,000 government financial professionals working in federal, state and local governments as well as the private, nonprofit and academic sectors</a:t>
            </a:r>
          </a:p>
        </p:txBody>
      </p:sp>
      <p:graphicFrame>
        <p:nvGraphicFramePr>
          <p:cNvPr id="12" name="Chart Placeholder 13">
            <a:extLst>
              <a:ext uri="{FF2B5EF4-FFF2-40B4-BE49-F238E27FC236}">
                <a16:creationId xmlns="" xmlns:a16="http://schemas.microsoft.com/office/drawing/2014/main" id="{7ABA6DDF-A1DB-4FC8-B9CE-FA86BC8A7F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378081"/>
              </p:ext>
            </p:extLst>
          </p:nvPr>
        </p:nvGraphicFramePr>
        <p:xfrm>
          <a:off x="-11744" y="2269238"/>
          <a:ext cx="6623986" cy="4603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D40C4D4-7467-430A-A6D5-29820E61F698}"/>
              </a:ext>
            </a:extLst>
          </p:cNvPr>
          <p:cNvSpPr/>
          <p:nvPr/>
        </p:nvSpPr>
        <p:spPr>
          <a:xfrm>
            <a:off x="7080610" y="2725728"/>
            <a:ext cx="2933445" cy="377022"/>
          </a:xfrm>
          <a:prstGeom prst="rect">
            <a:avLst/>
          </a:prstGeom>
        </p:spPr>
        <p:txBody>
          <a:bodyPr wrap="square" lIns="68575" tIns="34288" rIns="68575" bIns="34288">
            <a:spAutoFit/>
          </a:bodyPr>
          <a:lstStyle/>
          <a:p>
            <a:r>
              <a:rPr lang="fr-FR" sz="2000" b="1" dirty="0">
                <a:cs typeface="Roboto Light"/>
              </a:rPr>
              <a:t>Federal </a:t>
            </a:r>
            <a:r>
              <a:rPr lang="en-US" sz="2000" b="1" dirty="0">
                <a:cs typeface="Roboto Light"/>
              </a:rPr>
              <a:t>government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7D8D3DC-E37A-4401-8FC7-C3F957F5DDA3}"/>
              </a:ext>
            </a:extLst>
          </p:cNvPr>
          <p:cNvSpPr/>
          <p:nvPr/>
        </p:nvSpPr>
        <p:spPr>
          <a:xfrm>
            <a:off x="7080610" y="3570458"/>
            <a:ext cx="2578696" cy="377022"/>
          </a:xfrm>
          <a:prstGeom prst="rect">
            <a:avLst/>
          </a:prstGeom>
        </p:spPr>
        <p:txBody>
          <a:bodyPr wrap="square" lIns="68575" tIns="34288" rIns="68575" bIns="34288">
            <a:spAutoFit/>
          </a:bodyPr>
          <a:lstStyle/>
          <a:p>
            <a:r>
              <a:rPr lang="fr-FR" sz="2000" b="1" dirty="0">
                <a:cs typeface="Roboto Light"/>
              </a:rPr>
              <a:t>State </a:t>
            </a:r>
            <a:r>
              <a:rPr lang="en-US" sz="2000" b="1" dirty="0">
                <a:cs typeface="Roboto Light"/>
              </a:rPr>
              <a:t>government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64F4FD1-6E20-4F19-AEC4-436E528AAFB8}"/>
              </a:ext>
            </a:extLst>
          </p:cNvPr>
          <p:cNvSpPr/>
          <p:nvPr/>
        </p:nvSpPr>
        <p:spPr>
          <a:xfrm>
            <a:off x="7080610" y="5176761"/>
            <a:ext cx="2584497" cy="377022"/>
          </a:xfrm>
          <a:prstGeom prst="rect">
            <a:avLst/>
          </a:prstGeom>
        </p:spPr>
        <p:txBody>
          <a:bodyPr wrap="square" lIns="68575" tIns="34288" rIns="68575" bIns="34288">
            <a:spAutoFit/>
          </a:bodyPr>
          <a:lstStyle/>
          <a:p>
            <a:r>
              <a:rPr lang="en-US" sz="2000" b="1" dirty="0">
                <a:cs typeface="Roboto Light"/>
              </a:rPr>
              <a:t>Private</a:t>
            </a:r>
            <a:r>
              <a:rPr lang="fr-FR" sz="2000" b="1" dirty="0">
                <a:cs typeface="Roboto Light"/>
              </a:rPr>
              <a:t> </a:t>
            </a:r>
            <a:r>
              <a:rPr lang="en-US" sz="2000" b="1" dirty="0">
                <a:cs typeface="Roboto Light"/>
              </a:rPr>
              <a:t>sector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FB33A3B-D1B9-4C6F-A9C1-A03BC58EE4B5}"/>
              </a:ext>
            </a:extLst>
          </p:cNvPr>
          <p:cNvSpPr/>
          <p:nvPr/>
        </p:nvSpPr>
        <p:spPr>
          <a:xfrm>
            <a:off x="7080610" y="4382493"/>
            <a:ext cx="2933445" cy="377022"/>
          </a:xfrm>
          <a:prstGeom prst="rect">
            <a:avLst/>
          </a:prstGeom>
        </p:spPr>
        <p:txBody>
          <a:bodyPr wrap="square" lIns="68575" tIns="34288" rIns="68575" bIns="34288">
            <a:spAutoFit/>
          </a:bodyPr>
          <a:lstStyle/>
          <a:p>
            <a:r>
              <a:rPr lang="fr-FR" sz="2000" b="1" dirty="0">
                <a:cs typeface="Roboto Light"/>
              </a:rPr>
              <a:t>Local </a:t>
            </a:r>
            <a:r>
              <a:rPr lang="en-US" sz="2000" b="1" dirty="0">
                <a:cs typeface="Roboto Light"/>
              </a:rPr>
              <a:t>government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7CD2433-F937-43D3-B170-9A3724C21884}"/>
              </a:ext>
            </a:extLst>
          </p:cNvPr>
          <p:cNvSpPr/>
          <p:nvPr/>
        </p:nvSpPr>
        <p:spPr>
          <a:xfrm>
            <a:off x="7080610" y="5883449"/>
            <a:ext cx="3584984" cy="684799"/>
          </a:xfrm>
          <a:prstGeom prst="rect">
            <a:avLst/>
          </a:prstGeom>
        </p:spPr>
        <p:txBody>
          <a:bodyPr wrap="square" lIns="68575" tIns="34288" rIns="68575" bIns="34288">
            <a:spAutoFit/>
          </a:bodyPr>
          <a:lstStyle/>
          <a:p>
            <a:r>
              <a:rPr lang="fr-FR" sz="2000" b="1" dirty="0">
                <a:cs typeface="Roboto Light"/>
              </a:rPr>
              <a:t>Academia, </a:t>
            </a:r>
            <a:r>
              <a:rPr lang="en-US" sz="2000" b="1" dirty="0">
                <a:cs typeface="Roboto Light"/>
              </a:rPr>
              <a:t>students</a:t>
            </a:r>
            <a:r>
              <a:rPr lang="fr-FR" sz="2000" b="1" dirty="0">
                <a:cs typeface="Roboto Light"/>
              </a:rPr>
              <a:t>, </a:t>
            </a:r>
            <a:r>
              <a:rPr lang="en-US" sz="2000" b="1" dirty="0">
                <a:cs typeface="Roboto Light"/>
              </a:rPr>
              <a:t>nonprofits</a:t>
            </a:r>
            <a:r>
              <a:rPr lang="fr-FR" sz="2000" b="1" dirty="0">
                <a:cs typeface="Roboto Light"/>
              </a:rPr>
              <a:t> </a:t>
            </a:r>
            <a:br>
              <a:rPr lang="fr-FR" sz="2000" b="1" dirty="0">
                <a:cs typeface="Roboto Light"/>
              </a:rPr>
            </a:br>
            <a:r>
              <a:rPr lang="fr-FR" sz="2000" b="1" dirty="0">
                <a:cs typeface="Roboto Light"/>
              </a:rPr>
              <a:t>and </a:t>
            </a:r>
            <a:r>
              <a:rPr lang="en-US" sz="2000" b="1" dirty="0">
                <a:cs typeface="Roboto Light"/>
              </a:rPr>
              <a:t>retirees</a:t>
            </a:r>
          </a:p>
        </p:txBody>
      </p:sp>
    </p:spTree>
    <p:extLst>
      <p:ext uri="{BB962C8B-B14F-4D97-AF65-F5344CB8AC3E}">
        <p14:creationId xmlns:p14="http://schemas.microsoft.com/office/powerpoint/2010/main" val="362682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300A260-19C9-43DB-AE0F-D380111FF6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885793"/>
          </a:xfrm>
          <a:prstGeom prst="rect">
            <a:avLst/>
          </a:prstGeom>
        </p:spPr>
      </p:pic>
      <p:sp>
        <p:nvSpPr>
          <p:cNvPr id="3" name="Title 9">
            <a:extLst>
              <a:ext uri="{FF2B5EF4-FFF2-40B4-BE49-F238E27FC236}">
                <a16:creationId xmlns="" xmlns:a16="http://schemas.microsoft.com/office/drawing/2014/main" id="{C624D16F-3FA9-4F0A-AFC4-702E65AE250C}"/>
              </a:ext>
            </a:extLst>
          </p:cNvPr>
          <p:cNvSpPr txBox="1">
            <a:spLocks/>
          </p:cNvSpPr>
          <p:nvPr/>
        </p:nvSpPr>
        <p:spPr>
          <a:xfrm>
            <a:off x="2045008" y="5749925"/>
            <a:ext cx="8753625" cy="1108075"/>
          </a:xfrm>
          <a:prstGeom prst="rect">
            <a:avLst/>
          </a:prstGeom>
        </p:spPr>
        <p:txBody>
          <a:bodyPr vert="horz" lIns="45720" tIns="22860" rIns="45720" bIns="22860" rtlCol="0" anchor="b">
            <a:norm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2700" dirty="0">
                <a:solidFill>
                  <a:srgbClr val="2F3A49"/>
                </a:solidFill>
                <a:latin typeface="+mn-lt"/>
              </a:rPr>
              <a:t>From undergraduate students to government executives and industry experts, . . . we are all . . .  </a:t>
            </a:r>
            <a:r>
              <a:rPr lang="en-US" altLang="en-US" sz="3300" b="1" dirty="0">
                <a:solidFill>
                  <a:srgbClr val="2F3A49"/>
                </a:solidFill>
                <a:latin typeface="+mn-lt"/>
              </a:rPr>
              <a:t>AGA!</a:t>
            </a:r>
          </a:p>
        </p:txBody>
      </p:sp>
    </p:spTree>
    <p:extLst>
      <p:ext uri="{BB962C8B-B14F-4D97-AF65-F5344CB8AC3E}">
        <p14:creationId xmlns:p14="http://schemas.microsoft.com/office/powerpoint/2010/main" val="189736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41B3177-CFCD-4C9A-AEF7-45D82F4BC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2944" y="365127"/>
            <a:ext cx="3799056" cy="329071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38C5485C-AE87-4552-924E-82F53592A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+mn-lt"/>
              </a:rPr>
              <a:t>Public Sentiment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5B7B56C8-66AE-4FFE-9520-602633FC8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50166" cy="4351338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3600" dirty="0">
                <a:solidFill>
                  <a:schemeClr val="tx1"/>
                </a:solidFill>
              </a:rPr>
              <a:t>Public opinion of government is mixed</a:t>
            </a:r>
          </a:p>
          <a:p>
            <a:pPr marL="342900" indent="-342900"/>
            <a:r>
              <a:rPr lang="en-US" sz="3600" dirty="0">
                <a:solidFill>
                  <a:schemeClr val="tx1"/>
                </a:solidFill>
              </a:rPr>
              <a:t>Citizens can’t find reliable information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pPr marL="800062" lvl="1" indent="-342900"/>
            <a:r>
              <a:rPr lang="en-US" sz="3200" i="1" dirty="0">
                <a:solidFill>
                  <a:schemeClr val="tx1"/>
                </a:solidFill>
              </a:rPr>
              <a:t>“How much money is being spent?</a:t>
            </a:r>
          </a:p>
          <a:p>
            <a:pPr marL="800062" lvl="1" indent="-342900"/>
            <a:r>
              <a:rPr lang="en-US" sz="3200" i="1" dirty="0">
                <a:solidFill>
                  <a:schemeClr val="tx1"/>
                </a:solidFill>
              </a:rPr>
              <a:t>“What are we getting for our tax dollars?”</a:t>
            </a:r>
          </a:p>
          <a:p>
            <a:pPr marL="800062" lvl="1" indent="-342900"/>
            <a:r>
              <a:rPr lang="en-US" sz="3200" i="1" dirty="0">
                <a:solidFill>
                  <a:schemeClr val="tx1"/>
                </a:solidFill>
              </a:rPr>
              <a:t>“Why are my taxes increasing?”</a:t>
            </a:r>
          </a:p>
          <a:p>
            <a:pPr marL="342900" indent="-342900"/>
            <a:r>
              <a:rPr lang="en-US" sz="3600" dirty="0">
                <a:solidFill>
                  <a:schemeClr val="tx1"/>
                </a:solidFill>
              </a:rPr>
              <a:t>Press focuses on challenges, rather than achievements</a:t>
            </a:r>
          </a:p>
          <a:p>
            <a:pPr marL="342900" indent="-342900"/>
            <a:r>
              <a:rPr lang="en-US" sz="3600" dirty="0">
                <a:solidFill>
                  <a:schemeClr val="tx1"/>
                </a:solidFill>
              </a:rPr>
              <a:t>Government financial reports are </a:t>
            </a:r>
            <a:r>
              <a:rPr lang="en-US" dirty="0">
                <a:solidFill>
                  <a:schemeClr val="tx1"/>
                </a:solidFill>
              </a:rPr>
              <a:t>hard</a:t>
            </a:r>
            <a:r>
              <a:rPr lang="en-US" sz="3600" dirty="0">
                <a:solidFill>
                  <a:schemeClr val="tx1"/>
                </a:solidFill>
              </a:rPr>
              <a:t> to understand</a:t>
            </a:r>
          </a:p>
          <a:p>
            <a:pPr marL="342900" indent="-342900"/>
            <a:endParaRPr lang="en-US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118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423512" y="331172"/>
            <a:ext cx="107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cs typeface="Roboto Black"/>
              </a:rPr>
              <a:t>Citizen-Centric Reporting (CCR) – since 1997!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23513" y="1077291"/>
            <a:ext cx="1134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a typeface="Calibri" charset="0"/>
                <a:cs typeface="Calibri" charset="0"/>
              </a:rPr>
              <a:t>Fostering innovative means of communication between governments and their citizenry</a:t>
            </a:r>
            <a:endParaRPr lang="en-US" altLang="ja-JP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679160" y="1953339"/>
            <a:ext cx="3475798" cy="26218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62">
              <a:defRPr/>
            </a:pPr>
            <a:endParaRPr lang="en-US" dirty="0"/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813916" y="2348118"/>
            <a:ext cx="3206285" cy="203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en-US" sz="2800" b="1" spc="-75" dirty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rPr>
              <a:t>“Giving the citizens numbers they can understand.”</a:t>
            </a:r>
          </a:p>
          <a:p>
            <a:pPr algn="ctr">
              <a:defRPr/>
            </a:pPr>
            <a:r>
              <a:rPr lang="en-US" altLang="en-US" sz="2000" b="1" spc="-75" dirty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rPr>
              <a:t>-</a:t>
            </a:r>
            <a:r>
              <a:rPr lang="en-US" altLang="en-US" sz="2000" b="1" i="1" spc="-75" dirty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rPr>
              <a:t>Governing</a:t>
            </a:r>
          </a:p>
          <a:p>
            <a:pPr algn="ctr">
              <a:lnSpc>
                <a:spcPct val="80000"/>
              </a:lnSpc>
            </a:pPr>
            <a:endParaRPr lang="en-US" altLang="en-US" sz="2700" spc="-75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607203" y="1953339"/>
            <a:ext cx="3473234" cy="26218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62">
              <a:defRPr/>
            </a:pPr>
            <a:endParaRPr lang="en-US" dirty="0"/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607203" y="2026657"/>
            <a:ext cx="3376242" cy="283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en-US" sz="2800" b="1" spc="-75" dirty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rPr>
              <a:t>“A government’s obligation to the people for its actions and use of resources”</a:t>
            </a:r>
          </a:p>
          <a:p>
            <a:pPr algn="ctr">
              <a:defRPr/>
            </a:pPr>
            <a:r>
              <a:rPr lang="en-US" altLang="en-US" sz="2400" b="1" spc="-75" dirty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rPr>
              <a:t>- </a:t>
            </a:r>
            <a:r>
              <a:rPr lang="en-US" altLang="en-US" sz="2000" b="1" spc="-75" dirty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rPr>
              <a:t>AGA’s definition of accountability</a:t>
            </a:r>
          </a:p>
          <a:p>
            <a:pPr algn="ctr">
              <a:lnSpc>
                <a:spcPct val="80000"/>
              </a:lnSpc>
            </a:pPr>
            <a:endParaRPr lang="en-US" altLang="en-US" sz="2700" spc="-75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9161" y="4727091"/>
            <a:ext cx="92158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. . .  Making annual financial reports available to the public -- is a </a:t>
            </a:r>
            <a:r>
              <a:rPr lang="en-US" sz="3200" i="1" dirty="0"/>
              <a:t>first </a:t>
            </a:r>
            <a:r>
              <a:rPr lang="en-US" sz="3200" dirty="0"/>
              <a:t>step.  The CCR provides a </a:t>
            </a:r>
            <a:r>
              <a:rPr lang="en-US" sz="3200" i="1" dirty="0"/>
              <a:t>next logical </a:t>
            </a:r>
            <a:r>
              <a:rPr lang="en-US" sz="3200" dirty="0"/>
              <a:t>step to informing our citizens.</a:t>
            </a:r>
          </a:p>
        </p:txBody>
      </p:sp>
    </p:spTree>
    <p:extLst>
      <p:ext uri="{BB962C8B-B14F-4D97-AF65-F5344CB8AC3E}">
        <p14:creationId xmlns:p14="http://schemas.microsoft.com/office/powerpoint/2010/main" val="2980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BA8FF1C-5EDB-4C3B-8BC5-2F3F9E647ADA}"/>
              </a:ext>
            </a:extLst>
          </p:cNvPr>
          <p:cNvSpPr txBox="1"/>
          <p:nvPr/>
        </p:nvSpPr>
        <p:spPr>
          <a:xfrm>
            <a:off x="488250" y="175885"/>
            <a:ext cx="8060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E28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Government Finance Case Challenge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0067A25-F487-4510-9617-CAEFA94C7AF9}"/>
              </a:ext>
            </a:extLst>
          </p:cNvPr>
          <p:cNvSpPr txBox="1"/>
          <p:nvPr/>
        </p:nvSpPr>
        <p:spPr>
          <a:xfrm>
            <a:off x="406573" y="935175"/>
            <a:ext cx="11378853" cy="639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91F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Undergraduate and graduate students compete in the virtual Government Finance Case Challenge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91F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91F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Yearly Competitions -- Deadlines for students to apply:    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91F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 </a:t>
            </a:r>
            <a:r>
              <a:rPr lang="en-US" sz="2800" b="1" dirty="0" smtClean="0">
                <a:solidFill>
                  <a:srgbClr val="191F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r>
              <a:rPr lang="en-US" sz="2800" dirty="0" smtClean="0">
                <a:solidFill>
                  <a:srgbClr val="191F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2800" dirty="0">
                <a:solidFill>
                  <a:srgbClr val="191F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 21, 2018, noon ET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91F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 2019</a:t>
            </a:r>
            <a:r>
              <a:rPr lang="en-US" sz="2800" dirty="0">
                <a:solidFill>
                  <a:srgbClr val="191F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Feb 15, 2019, noon 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91F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91F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Submissions judged by a panel of government finance experts (AGA members, Staff, agency members) -- top teams present findings via video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2E394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E39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Winning team members are </a:t>
            </a:r>
            <a:r>
              <a:rPr lang="en-US" sz="2800" b="1" u="sng" dirty="0">
                <a:solidFill>
                  <a:srgbClr val="2E39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en-US" sz="2800" b="1" dirty="0">
                <a:solidFill>
                  <a:srgbClr val="2E39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awarded $1000 scholarship – funded by AGA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91F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rgbClr val="191F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dirty="0">
              <a:solidFill>
                <a:srgbClr val="2E394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/>
              <a:buChar char="•"/>
            </a:pPr>
            <a:endParaRPr lang="en-US" sz="1750" dirty="0">
              <a:solidFill>
                <a:srgbClr val="2E3949"/>
              </a:solidFill>
              <a:latin typeface="Roboto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34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BA8FF1C-5EDB-4C3B-8BC5-2F3F9E647ADA}"/>
              </a:ext>
            </a:extLst>
          </p:cNvPr>
          <p:cNvSpPr txBox="1"/>
          <p:nvPr/>
        </p:nvSpPr>
        <p:spPr>
          <a:xfrm>
            <a:off x="488250" y="175885"/>
            <a:ext cx="8060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E28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Government Finance Case Challenge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0067A25-F487-4510-9617-CAEFA94C7AF9}"/>
              </a:ext>
            </a:extLst>
          </p:cNvPr>
          <p:cNvSpPr txBox="1"/>
          <p:nvPr/>
        </p:nvSpPr>
        <p:spPr>
          <a:xfrm>
            <a:off x="488250" y="922790"/>
            <a:ext cx="1137885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>
              <a:buFont typeface="Arial"/>
              <a:buChar char="•"/>
            </a:pP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AGA’s Role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96925" lvl="1" indent="-339725">
              <a:buFont typeface="Arial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Coordinate and fund the program</a:t>
            </a:r>
          </a:p>
          <a:p>
            <a:pPr marL="796925" lvl="1" indent="-339725">
              <a:buFont typeface="Arial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We identify a “target government entity” </a:t>
            </a:r>
          </a:p>
          <a:p>
            <a:pPr marL="796925" lvl="1" indent="-339725">
              <a:buFont typeface="Arial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Conduct outreach to our academic members as well as other colleges and universities </a:t>
            </a:r>
          </a:p>
          <a:p>
            <a:pPr marL="339725" indent="-339725">
              <a:buFont typeface="Arial"/>
              <a:buChar char="•"/>
            </a:pP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College/University Role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Form a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3-student team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(plus a Faculty advisor) to provide value to a government entity; submit an application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Analyze data within a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week period</a:t>
            </a:r>
            <a:r>
              <a:rPr lang="en-US" sz="2800" dirty="0">
                <a:solidFill>
                  <a:srgbClr val="191F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 a specified U.S. state, city or county government and develop a</a:t>
            </a:r>
            <a:r>
              <a:rPr lang="en-US" sz="2800" dirty="0">
                <a:solidFill>
                  <a:srgbClr val="191F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800" dirty="0">
                <a:solidFill>
                  <a:srgbClr val="191F29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Citizen-Centric Report (CCR)</a:t>
            </a:r>
            <a:r>
              <a:rPr lang="en-US" sz="2800" dirty="0">
                <a:solidFill>
                  <a:srgbClr val="191F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rgbClr val="2E394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Students learn about government services, data availability, and what’s important to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communicate to citizens</a:t>
            </a:r>
            <a:endParaRPr lang="en-US" sz="1750" dirty="0">
              <a:latin typeface="Roboto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51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gawidescreen">
  <a:themeElements>
    <a:clrScheme name="AGA Custom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1E61"/>
      </a:accent1>
      <a:accent2>
        <a:srgbClr val="38C3EF"/>
      </a:accent2>
      <a:accent3>
        <a:srgbClr val="A3CD3A"/>
      </a:accent3>
      <a:accent4>
        <a:srgbClr val="702076"/>
      </a:accent4>
      <a:accent5>
        <a:srgbClr val="F38A00"/>
      </a:accent5>
      <a:accent6>
        <a:srgbClr val="A31F34"/>
      </a:accent6>
      <a:hlink>
        <a:srgbClr val="38C3EF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gawidescreen" id="{BDF5D296-9B4C-4DA4-8525-D9C89F5471E9}" vid="{38E9BC58-035C-4FD5-B4E4-590AA9D50C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agawidescreen</Template>
  <TotalTime>17715</TotalTime>
  <Words>813</Words>
  <Application>Microsoft Office PowerPoint</Application>
  <PresentationFormat>Widescreen</PresentationFormat>
  <Paragraphs>153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</vt:lpstr>
      <vt:lpstr>MS PGothic</vt:lpstr>
      <vt:lpstr>Helvetica LT Std Condensed</vt:lpstr>
      <vt:lpstr>Roboto Black</vt:lpstr>
      <vt:lpstr>Roboto Light</vt:lpstr>
      <vt:lpstr>Calibri Light</vt:lpstr>
      <vt:lpstr>Arial</vt:lpstr>
      <vt:lpstr>agawidescreen</vt:lpstr>
      <vt:lpstr>  </vt:lpstr>
      <vt:lpstr>Our Presenters</vt:lpstr>
      <vt:lpstr>PowerPoint Presentation</vt:lpstr>
      <vt:lpstr>PowerPoint Presentation</vt:lpstr>
      <vt:lpstr>PowerPoint Presentation</vt:lpstr>
      <vt:lpstr>Public Sentiment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 of Government Entities that Create CCRs</vt:lpstr>
      <vt:lpstr> Do you want to be a Case Challenge “Target City”?     Contact me at aebberts@agacgfm.org or ccr@agacgfm.org   Check out our website:  www.agacgfm.org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Ebberts</dc:creator>
  <cp:lastModifiedBy>Rentex</cp:lastModifiedBy>
  <cp:revision>338</cp:revision>
  <cp:lastPrinted>2018-08-09T21:12:28Z</cp:lastPrinted>
  <dcterms:created xsi:type="dcterms:W3CDTF">2017-09-25T15:04:17Z</dcterms:created>
  <dcterms:modified xsi:type="dcterms:W3CDTF">2018-10-01T19:08:56Z</dcterms:modified>
</cp:coreProperties>
</file>