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14.xml" ContentType="application/vnd.openxmlformats-officedocument.presentationml.notesSlide+xml"/>
  <Override PartName="/ppt/diagrams/data6.xml" ContentType="application/vnd.openxmlformats-officedocument.drawingml.diagramData+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 id="2147483975" r:id="rId2"/>
  </p:sldMasterIdLst>
  <p:notesMasterIdLst>
    <p:notesMasterId r:id="rId24"/>
  </p:notesMasterIdLst>
  <p:sldIdLst>
    <p:sldId id="256" r:id="rId3"/>
    <p:sldId id="286" r:id="rId4"/>
    <p:sldId id="258" r:id="rId5"/>
    <p:sldId id="257" r:id="rId6"/>
    <p:sldId id="272" r:id="rId7"/>
    <p:sldId id="261" r:id="rId8"/>
    <p:sldId id="275" r:id="rId9"/>
    <p:sldId id="278" r:id="rId10"/>
    <p:sldId id="284" r:id="rId11"/>
    <p:sldId id="262" r:id="rId12"/>
    <p:sldId id="276" r:id="rId13"/>
    <p:sldId id="280" r:id="rId14"/>
    <p:sldId id="269" r:id="rId15"/>
    <p:sldId id="271" r:id="rId16"/>
    <p:sldId id="283" r:id="rId17"/>
    <p:sldId id="270" r:id="rId18"/>
    <p:sldId id="287" r:id="rId19"/>
    <p:sldId id="282" r:id="rId20"/>
    <p:sldId id="279" r:id="rId21"/>
    <p:sldId id="285" r:id="rId22"/>
    <p:sldId id="288" r:id="rId23"/>
  </p:sldIdLst>
  <p:sldSz cx="9144000" cy="6858000" type="screen4x3"/>
  <p:notesSz cx="6950075" cy="9236075"/>
  <p:defaultTextStyle>
    <a:defPPr>
      <a:defRPr lang="en-US"/>
    </a:defPPr>
    <a:lvl1pPr algn="ctr" rtl="0" fontAlgn="base">
      <a:spcBef>
        <a:spcPct val="0"/>
      </a:spcBef>
      <a:spcAft>
        <a:spcPct val="0"/>
      </a:spcAft>
      <a:defRPr sz="4400" b="1" kern="1200">
        <a:solidFill>
          <a:schemeClr val="tx1"/>
        </a:solidFill>
        <a:latin typeface="Arial" charset="0"/>
        <a:ea typeface="+mn-ea"/>
        <a:cs typeface="+mn-cs"/>
      </a:defRPr>
    </a:lvl1pPr>
    <a:lvl2pPr marL="457200" algn="ctr" rtl="0" fontAlgn="base">
      <a:spcBef>
        <a:spcPct val="0"/>
      </a:spcBef>
      <a:spcAft>
        <a:spcPct val="0"/>
      </a:spcAft>
      <a:defRPr sz="4400" b="1" kern="1200">
        <a:solidFill>
          <a:schemeClr val="tx1"/>
        </a:solidFill>
        <a:latin typeface="Arial" charset="0"/>
        <a:ea typeface="+mn-ea"/>
        <a:cs typeface="+mn-cs"/>
      </a:defRPr>
    </a:lvl2pPr>
    <a:lvl3pPr marL="914400" algn="ctr" rtl="0" fontAlgn="base">
      <a:spcBef>
        <a:spcPct val="0"/>
      </a:spcBef>
      <a:spcAft>
        <a:spcPct val="0"/>
      </a:spcAft>
      <a:defRPr sz="4400" b="1" kern="1200">
        <a:solidFill>
          <a:schemeClr val="tx1"/>
        </a:solidFill>
        <a:latin typeface="Arial" charset="0"/>
        <a:ea typeface="+mn-ea"/>
        <a:cs typeface="+mn-cs"/>
      </a:defRPr>
    </a:lvl3pPr>
    <a:lvl4pPr marL="1371600" algn="ctr" rtl="0" fontAlgn="base">
      <a:spcBef>
        <a:spcPct val="0"/>
      </a:spcBef>
      <a:spcAft>
        <a:spcPct val="0"/>
      </a:spcAft>
      <a:defRPr sz="4400" b="1" kern="1200">
        <a:solidFill>
          <a:schemeClr val="tx1"/>
        </a:solidFill>
        <a:latin typeface="Arial" charset="0"/>
        <a:ea typeface="+mn-ea"/>
        <a:cs typeface="+mn-cs"/>
      </a:defRPr>
    </a:lvl4pPr>
    <a:lvl5pPr marL="1828800" algn="ctr" rtl="0" fontAlgn="base">
      <a:spcBef>
        <a:spcPct val="0"/>
      </a:spcBef>
      <a:spcAft>
        <a:spcPct val="0"/>
      </a:spcAft>
      <a:defRPr sz="4400" b="1" kern="1200">
        <a:solidFill>
          <a:schemeClr val="tx1"/>
        </a:solidFill>
        <a:latin typeface="Arial" charset="0"/>
        <a:ea typeface="+mn-ea"/>
        <a:cs typeface="+mn-cs"/>
      </a:defRPr>
    </a:lvl5pPr>
    <a:lvl6pPr marL="2286000" algn="l" defTabSz="914400" rtl="0" eaLnBrk="1" latinLnBrk="0" hangingPunct="1">
      <a:defRPr sz="4400" b="1" kern="1200">
        <a:solidFill>
          <a:schemeClr val="tx1"/>
        </a:solidFill>
        <a:latin typeface="Arial" charset="0"/>
        <a:ea typeface="+mn-ea"/>
        <a:cs typeface="+mn-cs"/>
      </a:defRPr>
    </a:lvl6pPr>
    <a:lvl7pPr marL="2743200" algn="l" defTabSz="914400" rtl="0" eaLnBrk="1" latinLnBrk="0" hangingPunct="1">
      <a:defRPr sz="4400" b="1" kern="1200">
        <a:solidFill>
          <a:schemeClr val="tx1"/>
        </a:solidFill>
        <a:latin typeface="Arial" charset="0"/>
        <a:ea typeface="+mn-ea"/>
        <a:cs typeface="+mn-cs"/>
      </a:defRPr>
    </a:lvl7pPr>
    <a:lvl8pPr marL="3200400" algn="l" defTabSz="914400" rtl="0" eaLnBrk="1" latinLnBrk="0" hangingPunct="1">
      <a:defRPr sz="4400" b="1" kern="1200">
        <a:solidFill>
          <a:schemeClr val="tx1"/>
        </a:solidFill>
        <a:latin typeface="Arial" charset="0"/>
        <a:ea typeface="+mn-ea"/>
        <a:cs typeface="+mn-cs"/>
      </a:defRPr>
    </a:lvl8pPr>
    <a:lvl9pPr marL="3657600" algn="l" defTabSz="914400" rtl="0" eaLnBrk="1" latinLnBrk="0" hangingPunct="1">
      <a:defRPr sz="4400" b="1" kern="1200">
        <a:solidFill>
          <a:schemeClr val="tx1"/>
        </a:solidFill>
        <a:latin typeface="Arial"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558" autoAdjust="0"/>
  </p:normalViewPr>
  <p:slideViewPr>
    <p:cSldViewPr snapToGrid="0">
      <p:cViewPr varScale="1">
        <p:scale>
          <a:sx n="48" d="100"/>
          <a:sy n="48" d="100"/>
        </p:scale>
        <p:origin x="-204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0CE89-13BD-4BE9-8D66-1DE4CDCC073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96FC924F-2B6C-4768-AE2A-58DBBBA2B9E5}">
      <dgm:prSet phldrT="[Text]"/>
      <dgm:spPr/>
      <dgm:t>
        <a:bodyPr/>
        <a:lstStyle/>
        <a:p>
          <a:r>
            <a:rPr lang="en-US" b="1" dirty="0" smtClean="0">
              <a:solidFill>
                <a:schemeClr val="tx1"/>
              </a:solidFill>
            </a:rPr>
            <a:t>Prevention</a:t>
          </a:r>
          <a:endParaRPr lang="en-US" b="1" dirty="0">
            <a:solidFill>
              <a:schemeClr val="tx1"/>
            </a:solidFill>
          </a:endParaRPr>
        </a:p>
      </dgm:t>
    </dgm:pt>
    <dgm:pt modelId="{7E077EE9-A421-4EBB-932E-34568876D305}" type="parTrans" cxnId="{AF93E109-629A-4DDA-B7C5-CB4E79E8265B}">
      <dgm:prSet/>
      <dgm:spPr/>
      <dgm:t>
        <a:bodyPr/>
        <a:lstStyle/>
        <a:p>
          <a:endParaRPr lang="en-US"/>
        </a:p>
      </dgm:t>
    </dgm:pt>
    <dgm:pt modelId="{0AC265CD-ABD3-4AEA-9ABE-C2A13B377010}" type="sibTrans" cxnId="{AF93E109-629A-4DDA-B7C5-CB4E79E8265B}">
      <dgm:prSet/>
      <dgm:spPr/>
      <dgm:t>
        <a:bodyPr/>
        <a:lstStyle/>
        <a:p>
          <a:endParaRPr lang="en-US"/>
        </a:p>
      </dgm:t>
    </dgm:pt>
    <dgm:pt modelId="{17D1C193-6613-45B4-BCA6-E53A034B42AB}">
      <dgm:prSet phldrT="[Text]"/>
      <dgm:spPr/>
      <dgm:t>
        <a:bodyPr/>
        <a:lstStyle/>
        <a:p>
          <a:r>
            <a:rPr lang="en-US" b="1" dirty="0" smtClean="0">
              <a:solidFill>
                <a:schemeClr val="tx1"/>
              </a:solidFill>
            </a:rPr>
            <a:t>Protection</a:t>
          </a:r>
          <a:endParaRPr lang="en-US" b="1" dirty="0">
            <a:solidFill>
              <a:schemeClr val="tx1"/>
            </a:solidFill>
          </a:endParaRPr>
        </a:p>
      </dgm:t>
    </dgm:pt>
    <dgm:pt modelId="{1FD82F12-AA3F-4DE0-926E-A4786AF3F041}" type="parTrans" cxnId="{5BC29013-875F-4EBA-8B2C-6566263FDEE4}">
      <dgm:prSet/>
      <dgm:spPr/>
      <dgm:t>
        <a:bodyPr/>
        <a:lstStyle/>
        <a:p>
          <a:endParaRPr lang="en-US"/>
        </a:p>
      </dgm:t>
    </dgm:pt>
    <dgm:pt modelId="{F14D657D-9730-4D1D-88D0-CAEA6A447270}" type="sibTrans" cxnId="{5BC29013-875F-4EBA-8B2C-6566263FDEE4}">
      <dgm:prSet/>
      <dgm:spPr/>
      <dgm:t>
        <a:bodyPr/>
        <a:lstStyle/>
        <a:p>
          <a:endParaRPr lang="en-US"/>
        </a:p>
      </dgm:t>
    </dgm:pt>
    <dgm:pt modelId="{944A1DB6-B913-45FE-BAA2-F75594A33C17}">
      <dgm:prSet phldrT="[Text]"/>
      <dgm:spPr/>
      <dgm:t>
        <a:bodyPr/>
        <a:lstStyle/>
        <a:p>
          <a:r>
            <a:rPr lang="en-US" b="1" dirty="0" smtClean="0">
              <a:solidFill>
                <a:schemeClr val="tx1"/>
              </a:solidFill>
            </a:rPr>
            <a:t>Mitigation</a:t>
          </a:r>
          <a:endParaRPr lang="en-US" b="1" dirty="0">
            <a:solidFill>
              <a:schemeClr val="tx1"/>
            </a:solidFill>
          </a:endParaRPr>
        </a:p>
      </dgm:t>
    </dgm:pt>
    <dgm:pt modelId="{91134969-D0AC-49AF-A433-0B1DA9091E92}" type="parTrans" cxnId="{A23F2CF6-764D-43BB-B29D-A51A52C79EF0}">
      <dgm:prSet/>
      <dgm:spPr/>
      <dgm:t>
        <a:bodyPr/>
        <a:lstStyle/>
        <a:p>
          <a:endParaRPr lang="en-US"/>
        </a:p>
      </dgm:t>
    </dgm:pt>
    <dgm:pt modelId="{1E6B0DF4-42FC-4676-9735-C9493F9B9E79}" type="sibTrans" cxnId="{A23F2CF6-764D-43BB-B29D-A51A52C79EF0}">
      <dgm:prSet/>
      <dgm:spPr/>
      <dgm:t>
        <a:bodyPr/>
        <a:lstStyle/>
        <a:p>
          <a:endParaRPr lang="en-US"/>
        </a:p>
      </dgm:t>
    </dgm:pt>
    <dgm:pt modelId="{573F342D-8E1D-43FF-8195-F9F9F63D6547}">
      <dgm:prSet phldrT="[Text]"/>
      <dgm:spPr/>
      <dgm:t>
        <a:bodyPr/>
        <a:lstStyle/>
        <a:p>
          <a:r>
            <a:rPr lang="en-US" b="1" dirty="0" smtClean="0">
              <a:solidFill>
                <a:schemeClr val="tx1"/>
              </a:solidFill>
            </a:rPr>
            <a:t>Recovery</a:t>
          </a:r>
          <a:endParaRPr lang="en-US" b="1" dirty="0">
            <a:solidFill>
              <a:schemeClr val="tx1"/>
            </a:solidFill>
          </a:endParaRPr>
        </a:p>
      </dgm:t>
    </dgm:pt>
    <dgm:pt modelId="{2B0418DB-5185-403B-80A1-FDFD56D73371}" type="parTrans" cxnId="{04F8D62E-83AD-47DD-87EB-BDC7F7A5E7DC}">
      <dgm:prSet/>
      <dgm:spPr/>
      <dgm:t>
        <a:bodyPr/>
        <a:lstStyle/>
        <a:p>
          <a:endParaRPr lang="en-US"/>
        </a:p>
      </dgm:t>
    </dgm:pt>
    <dgm:pt modelId="{00FB6BB7-9A13-4220-B281-0F282ADE04B7}" type="sibTrans" cxnId="{04F8D62E-83AD-47DD-87EB-BDC7F7A5E7DC}">
      <dgm:prSet/>
      <dgm:spPr/>
      <dgm:t>
        <a:bodyPr/>
        <a:lstStyle/>
        <a:p>
          <a:endParaRPr lang="en-US"/>
        </a:p>
      </dgm:t>
    </dgm:pt>
    <dgm:pt modelId="{02D54205-3EB7-47F8-A13B-F94EBEF66A92}">
      <dgm:prSet phldrT="[Text]"/>
      <dgm:spPr/>
      <dgm:t>
        <a:bodyPr/>
        <a:lstStyle/>
        <a:p>
          <a:r>
            <a:rPr lang="en-US" b="1" dirty="0" smtClean="0">
              <a:solidFill>
                <a:schemeClr val="tx1"/>
              </a:solidFill>
            </a:rPr>
            <a:t>Response</a:t>
          </a:r>
          <a:endParaRPr lang="en-US" b="1" dirty="0">
            <a:solidFill>
              <a:schemeClr val="tx1"/>
            </a:solidFill>
          </a:endParaRPr>
        </a:p>
      </dgm:t>
    </dgm:pt>
    <dgm:pt modelId="{4FED6922-42C6-424B-8439-DD5A9ECEB70D}" type="parTrans" cxnId="{96690CFB-01B4-4A14-B321-F1523994775F}">
      <dgm:prSet/>
      <dgm:spPr/>
      <dgm:t>
        <a:bodyPr/>
        <a:lstStyle/>
        <a:p>
          <a:endParaRPr lang="en-US"/>
        </a:p>
      </dgm:t>
    </dgm:pt>
    <dgm:pt modelId="{95628C8C-987F-434C-9BAE-80A255400A7D}" type="sibTrans" cxnId="{96690CFB-01B4-4A14-B321-F1523994775F}">
      <dgm:prSet/>
      <dgm:spPr/>
      <dgm:t>
        <a:bodyPr/>
        <a:lstStyle/>
        <a:p>
          <a:endParaRPr lang="en-US"/>
        </a:p>
      </dgm:t>
    </dgm:pt>
    <dgm:pt modelId="{F580EE05-7155-4472-9F91-DFEC96803DA9}" type="pres">
      <dgm:prSet presAssocID="{A8B0CE89-13BD-4BE9-8D66-1DE4CDCC0736}" presName="cycle" presStyleCnt="0">
        <dgm:presLayoutVars>
          <dgm:dir/>
          <dgm:resizeHandles val="exact"/>
        </dgm:presLayoutVars>
      </dgm:prSet>
      <dgm:spPr/>
      <dgm:t>
        <a:bodyPr/>
        <a:lstStyle/>
        <a:p>
          <a:endParaRPr lang="en-US"/>
        </a:p>
      </dgm:t>
    </dgm:pt>
    <dgm:pt modelId="{5DEDC9BA-A5BB-40C4-A519-3F697B7176D7}" type="pres">
      <dgm:prSet presAssocID="{96FC924F-2B6C-4768-AE2A-58DBBBA2B9E5}" presName="node" presStyleLbl="node1" presStyleIdx="0" presStyleCnt="5">
        <dgm:presLayoutVars>
          <dgm:bulletEnabled val="1"/>
        </dgm:presLayoutVars>
      </dgm:prSet>
      <dgm:spPr/>
      <dgm:t>
        <a:bodyPr/>
        <a:lstStyle/>
        <a:p>
          <a:endParaRPr lang="en-US"/>
        </a:p>
      </dgm:t>
    </dgm:pt>
    <dgm:pt modelId="{1794942A-993A-4664-8A17-B5533AFDEBE6}" type="pres">
      <dgm:prSet presAssocID="{96FC924F-2B6C-4768-AE2A-58DBBBA2B9E5}" presName="spNode" presStyleCnt="0"/>
      <dgm:spPr/>
    </dgm:pt>
    <dgm:pt modelId="{E09C598A-2894-4C32-A424-66E67446654B}" type="pres">
      <dgm:prSet presAssocID="{0AC265CD-ABD3-4AEA-9ABE-C2A13B377010}" presName="sibTrans" presStyleLbl="sibTrans1D1" presStyleIdx="0" presStyleCnt="5"/>
      <dgm:spPr/>
      <dgm:t>
        <a:bodyPr/>
        <a:lstStyle/>
        <a:p>
          <a:endParaRPr lang="en-US"/>
        </a:p>
      </dgm:t>
    </dgm:pt>
    <dgm:pt modelId="{33EC9A9F-5B3B-4E01-9617-92580C33B0A9}" type="pres">
      <dgm:prSet presAssocID="{17D1C193-6613-45B4-BCA6-E53A034B42AB}" presName="node" presStyleLbl="node1" presStyleIdx="1" presStyleCnt="5">
        <dgm:presLayoutVars>
          <dgm:bulletEnabled val="1"/>
        </dgm:presLayoutVars>
      </dgm:prSet>
      <dgm:spPr/>
      <dgm:t>
        <a:bodyPr/>
        <a:lstStyle/>
        <a:p>
          <a:endParaRPr lang="en-US"/>
        </a:p>
      </dgm:t>
    </dgm:pt>
    <dgm:pt modelId="{4951A543-DDED-4A12-A72C-062CCE2AC829}" type="pres">
      <dgm:prSet presAssocID="{17D1C193-6613-45B4-BCA6-E53A034B42AB}" presName="spNode" presStyleCnt="0"/>
      <dgm:spPr/>
    </dgm:pt>
    <dgm:pt modelId="{A5FB38CF-BCC7-4D29-8938-2CA3ABA47538}" type="pres">
      <dgm:prSet presAssocID="{F14D657D-9730-4D1D-88D0-CAEA6A447270}" presName="sibTrans" presStyleLbl="sibTrans1D1" presStyleIdx="1" presStyleCnt="5"/>
      <dgm:spPr/>
      <dgm:t>
        <a:bodyPr/>
        <a:lstStyle/>
        <a:p>
          <a:endParaRPr lang="en-US"/>
        </a:p>
      </dgm:t>
    </dgm:pt>
    <dgm:pt modelId="{AAF3314D-4FE3-4D5F-B2FF-A124A87871B2}" type="pres">
      <dgm:prSet presAssocID="{944A1DB6-B913-45FE-BAA2-F75594A33C17}" presName="node" presStyleLbl="node1" presStyleIdx="2" presStyleCnt="5">
        <dgm:presLayoutVars>
          <dgm:bulletEnabled val="1"/>
        </dgm:presLayoutVars>
      </dgm:prSet>
      <dgm:spPr/>
      <dgm:t>
        <a:bodyPr/>
        <a:lstStyle/>
        <a:p>
          <a:endParaRPr lang="en-US"/>
        </a:p>
      </dgm:t>
    </dgm:pt>
    <dgm:pt modelId="{8BB173BF-DA0E-45B7-AC1D-93AB87CC5D49}" type="pres">
      <dgm:prSet presAssocID="{944A1DB6-B913-45FE-BAA2-F75594A33C17}" presName="spNode" presStyleCnt="0"/>
      <dgm:spPr/>
    </dgm:pt>
    <dgm:pt modelId="{7195B788-C6A0-40D2-893F-0D8568CAEFB3}" type="pres">
      <dgm:prSet presAssocID="{1E6B0DF4-42FC-4676-9735-C9493F9B9E79}" presName="sibTrans" presStyleLbl="sibTrans1D1" presStyleIdx="2" presStyleCnt="5"/>
      <dgm:spPr/>
      <dgm:t>
        <a:bodyPr/>
        <a:lstStyle/>
        <a:p>
          <a:endParaRPr lang="en-US"/>
        </a:p>
      </dgm:t>
    </dgm:pt>
    <dgm:pt modelId="{6C033125-910A-4C7C-B7E4-ADC42BE9BCEA}" type="pres">
      <dgm:prSet presAssocID="{573F342D-8E1D-43FF-8195-F9F9F63D6547}" presName="node" presStyleLbl="node1" presStyleIdx="3" presStyleCnt="5">
        <dgm:presLayoutVars>
          <dgm:bulletEnabled val="1"/>
        </dgm:presLayoutVars>
      </dgm:prSet>
      <dgm:spPr/>
      <dgm:t>
        <a:bodyPr/>
        <a:lstStyle/>
        <a:p>
          <a:endParaRPr lang="en-US"/>
        </a:p>
      </dgm:t>
    </dgm:pt>
    <dgm:pt modelId="{D13C86B3-A8A0-4506-AF01-A7677EED3553}" type="pres">
      <dgm:prSet presAssocID="{573F342D-8E1D-43FF-8195-F9F9F63D6547}" presName="spNode" presStyleCnt="0"/>
      <dgm:spPr/>
    </dgm:pt>
    <dgm:pt modelId="{60AD8BBA-1D11-4D13-BEDE-9ADF853B1C58}" type="pres">
      <dgm:prSet presAssocID="{00FB6BB7-9A13-4220-B281-0F282ADE04B7}" presName="sibTrans" presStyleLbl="sibTrans1D1" presStyleIdx="3" presStyleCnt="5"/>
      <dgm:spPr/>
      <dgm:t>
        <a:bodyPr/>
        <a:lstStyle/>
        <a:p>
          <a:endParaRPr lang="en-US"/>
        </a:p>
      </dgm:t>
    </dgm:pt>
    <dgm:pt modelId="{8484DC08-97D9-4058-BB8B-FAE95FDB88BE}" type="pres">
      <dgm:prSet presAssocID="{02D54205-3EB7-47F8-A13B-F94EBEF66A92}" presName="node" presStyleLbl="node1" presStyleIdx="4" presStyleCnt="5">
        <dgm:presLayoutVars>
          <dgm:bulletEnabled val="1"/>
        </dgm:presLayoutVars>
      </dgm:prSet>
      <dgm:spPr/>
      <dgm:t>
        <a:bodyPr/>
        <a:lstStyle/>
        <a:p>
          <a:endParaRPr lang="en-US"/>
        </a:p>
      </dgm:t>
    </dgm:pt>
    <dgm:pt modelId="{A38B25DC-F441-409D-8352-18E435DD128D}" type="pres">
      <dgm:prSet presAssocID="{02D54205-3EB7-47F8-A13B-F94EBEF66A92}" presName="spNode" presStyleCnt="0"/>
      <dgm:spPr/>
    </dgm:pt>
    <dgm:pt modelId="{8A907E89-B323-444C-92DA-AE2CE385D644}" type="pres">
      <dgm:prSet presAssocID="{95628C8C-987F-434C-9BAE-80A255400A7D}" presName="sibTrans" presStyleLbl="sibTrans1D1" presStyleIdx="4" presStyleCnt="5"/>
      <dgm:spPr/>
      <dgm:t>
        <a:bodyPr/>
        <a:lstStyle/>
        <a:p>
          <a:endParaRPr lang="en-US"/>
        </a:p>
      </dgm:t>
    </dgm:pt>
  </dgm:ptLst>
  <dgm:cxnLst>
    <dgm:cxn modelId="{9DD36074-21C9-4D8E-8CB7-99F371A3BA4D}" type="presOf" srcId="{573F342D-8E1D-43FF-8195-F9F9F63D6547}" destId="{6C033125-910A-4C7C-B7E4-ADC42BE9BCEA}" srcOrd="0" destOrd="0" presId="urn:microsoft.com/office/officeart/2005/8/layout/cycle6"/>
    <dgm:cxn modelId="{B3DCF5F4-569A-4B86-B82C-6EC0020BF4F5}" type="presOf" srcId="{02D54205-3EB7-47F8-A13B-F94EBEF66A92}" destId="{8484DC08-97D9-4058-BB8B-FAE95FDB88BE}" srcOrd="0" destOrd="0" presId="urn:microsoft.com/office/officeart/2005/8/layout/cycle6"/>
    <dgm:cxn modelId="{901DE6D3-A708-4EDC-8AA0-E853A7DB7AF6}" type="presOf" srcId="{1E6B0DF4-42FC-4676-9735-C9493F9B9E79}" destId="{7195B788-C6A0-40D2-893F-0D8568CAEFB3}" srcOrd="0" destOrd="0" presId="urn:microsoft.com/office/officeart/2005/8/layout/cycle6"/>
    <dgm:cxn modelId="{543DC0C6-BAA8-44FD-8479-881DE73B26B7}" type="presOf" srcId="{A8B0CE89-13BD-4BE9-8D66-1DE4CDCC0736}" destId="{F580EE05-7155-4472-9F91-DFEC96803DA9}" srcOrd="0" destOrd="0" presId="urn:microsoft.com/office/officeart/2005/8/layout/cycle6"/>
    <dgm:cxn modelId="{7CAF245C-7D94-4DA1-B04B-B867B185EF0B}" type="presOf" srcId="{96FC924F-2B6C-4768-AE2A-58DBBBA2B9E5}" destId="{5DEDC9BA-A5BB-40C4-A519-3F697B7176D7}" srcOrd="0" destOrd="0" presId="urn:microsoft.com/office/officeart/2005/8/layout/cycle6"/>
    <dgm:cxn modelId="{5BC29013-875F-4EBA-8B2C-6566263FDEE4}" srcId="{A8B0CE89-13BD-4BE9-8D66-1DE4CDCC0736}" destId="{17D1C193-6613-45B4-BCA6-E53A034B42AB}" srcOrd="1" destOrd="0" parTransId="{1FD82F12-AA3F-4DE0-926E-A4786AF3F041}" sibTransId="{F14D657D-9730-4D1D-88D0-CAEA6A447270}"/>
    <dgm:cxn modelId="{D0291EC7-B160-4BC8-8ED5-DD893E6B89F5}" type="presOf" srcId="{00FB6BB7-9A13-4220-B281-0F282ADE04B7}" destId="{60AD8BBA-1D11-4D13-BEDE-9ADF853B1C58}" srcOrd="0" destOrd="0" presId="urn:microsoft.com/office/officeart/2005/8/layout/cycle6"/>
    <dgm:cxn modelId="{CDC6D23A-76A3-4276-966B-C50BC623A612}" type="presOf" srcId="{944A1DB6-B913-45FE-BAA2-F75594A33C17}" destId="{AAF3314D-4FE3-4D5F-B2FF-A124A87871B2}" srcOrd="0" destOrd="0" presId="urn:microsoft.com/office/officeart/2005/8/layout/cycle6"/>
    <dgm:cxn modelId="{9CBADD58-7C14-450C-ADF4-8F8076B4E236}" type="presOf" srcId="{17D1C193-6613-45B4-BCA6-E53A034B42AB}" destId="{33EC9A9F-5B3B-4E01-9617-92580C33B0A9}" srcOrd="0" destOrd="0" presId="urn:microsoft.com/office/officeart/2005/8/layout/cycle6"/>
    <dgm:cxn modelId="{A23F2CF6-764D-43BB-B29D-A51A52C79EF0}" srcId="{A8B0CE89-13BD-4BE9-8D66-1DE4CDCC0736}" destId="{944A1DB6-B913-45FE-BAA2-F75594A33C17}" srcOrd="2" destOrd="0" parTransId="{91134969-D0AC-49AF-A433-0B1DA9091E92}" sibTransId="{1E6B0DF4-42FC-4676-9735-C9493F9B9E79}"/>
    <dgm:cxn modelId="{7D808CE4-C481-42F4-8B81-D6B1B7BDA576}" type="presOf" srcId="{0AC265CD-ABD3-4AEA-9ABE-C2A13B377010}" destId="{E09C598A-2894-4C32-A424-66E67446654B}" srcOrd="0" destOrd="0" presId="urn:microsoft.com/office/officeart/2005/8/layout/cycle6"/>
    <dgm:cxn modelId="{96690CFB-01B4-4A14-B321-F1523994775F}" srcId="{A8B0CE89-13BD-4BE9-8D66-1DE4CDCC0736}" destId="{02D54205-3EB7-47F8-A13B-F94EBEF66A92}" srcOrd="4" destOrd="0" parTransId="{4FED6922-42C6-424B-8439-DD5A9ECEB70D}" sibTransId="{95628C8C-987F-434C-9BAE-80A255400A7D}"/>
    <dgm:cxn modelId="{04F8D62E-83AD-47DD-87EB-BDC7F7A5E7DC}" srcId="{A8B0CE89-13BD-4BE9-8D66-1DE4CDCC0736}" destId="{573F342D-8E1D-43FF-8195-F9F9F63D6547}" srcOrd="3" destOrd="0" parTransId="{2B0418DB-5185-403B-80A1-FDFD56D73371}" sibTransId="{00FB6BB7-9A13-4220-B281-0F282ADE04B7}"/>
    <dgm:cxn modelId="{6175F029-9163-4000-B07F-354A72AD6744}" type="presOf" srcId="{95628C8C-987F-434C-9BAE-80A255400A7D}" destId="{8A907E89-B323-444C-92DA-AE2CE385D644}" srcOrd="0" destOrd="0" presId="urn:microsoft.com/office/officeart/2005/8/layout/cycle6"/>
    <dgm:cxn modelId="{6ED879E8-D341-4A5E-BBF6-0E61B6EB6FAA}" type="presOf" srcId="{F14D657D-9730-4D1D-88D0-CAEA6A447270}" destId="{A5FB38CF-BCC7-4D29-8938-2CA3ABA47538}" srcOrd="0" destOrd="0" presId="urn:microsoft.com/office/officeart/2005/8/layout/cycle6"/>
    <dgm:cxn modelId="{AF93E109-629A-4DDA-B7C5-CB4E79E8265B}" srcId="{A8B0CE89-13BD-4BE9-8D66-1DE4CDCC0736}" destId="{96FC924F-2B6C-4768-AE2A-58DBBBA2B9E5}" srcOrd="0" destOrd="0" parTransId="{7E077EE9-A421-4EBB-932E-34568876D305}" sibTransId="{0AC265CD-ABD3-4AEA-9ABE-C2A13B377010}"/>
    <dgm:cxn modelId="{F92A51B8-72C2-4102-BE50-C7716826D969}" type="presParOf" srcId="{F580EE05-7155-4472-9F91-DFEC96803DA9}" destId="{5DEDC9BA-A5BB-40C4-A519-3F697B7176D7}" srcOrd="0" destOrd="0" presId="urn:microsoft.com/office/officeart/2005/8/layout/cycle6"/>
    <dgm:cxn modelId="{4183BA4C-E8A8-4FEC-B802-78E0E2209A10}" type="presParOf" srcId="{F580EE05-7155-4472-9F91-DFEC96803DA9}" destId="{1794942A-993A-4664-8A17-B5533AFDEBE6}" srcOrd="1" destOrd="0" presId="urn:microsoft.com/office/officeart/2005/8/layout/cycle6"/>
    <dgm:cxn modelId="{148944EF-E18D-4843-8C6D-8BD61FB4FBC5}" type="presParOf" srcId="{F580EE05-7155-4472-9F91-DFEC96803DA9}" destId="{E09C598A-2894-4C32-A424-66E67446654B}" srcOrd="2" destOrd="0" presId="urn:microsoft.com/office/officeart/2005/8/layout/cycle6"/>
    <dgm:cxn modelId="{7FCF6FE7-805E-4D75-8084-B10C3DCFC125}" type="presParOf" srcId="{F580EE05-7155-4472-9F91-DFEC96803DA9}" destId="{33EC9A9F-5B3B-4E01-9617-92580C33B0A9}" srcOrd="3" destOrd="0" presId="urn:microsoft.com/office/officeart/2005/8/layout/cycle6"/>
    <dgm:cxn modelId="{69DE585B-E995-4EB6-9F93-A23657393FEC}" type="presParOf" srcId="{F580EE05-7155-4472-9F91-DFEC96803DA9}" destId="{4951A543-DDED-4A12-A72C-062CCE2AC829}" srcOrd="4" destOrd="0" presId="urn:microsoft.com/office/officeart/2005/8/layout/cycle6"/>
    <dgm:cxn modelId="{FF55F5C5-7067-44E1-A7CA-8607FE8BC1BE}" type="presParOf" srcId="{F580EE05-7155-4472-9F91-DFEC96803DA9}" destId="{A5FB38CF-BCC7-4D29-8938-2CA3ABA47538}" srcOrd="5" destOrd="0" presId="urn:microsoft.com/office/officeart/2005/8/layout/cycle6"/>
    <dgm:cxn modelId="{F71211D4-E38B-429B-BDEC-60EB5853AC1A}" type="presParOf" srcId="{F580EE05-7155-4472-9F91-DFEC96803DA9}" destId="{AAF3314D-4FE3-4D5F-B2FF-A124A87871B2}" srcOrd="6" destOrd="0" presId="urn:microsoft.com/office/officeart/2005/8/layout/cycle6"/>
    <dgm:cxn modelId="{A50A2CAD-A0AF-4E79-B471-A50972B4D2BD}" type="presParOf" srcId="{F580EE05-7155-4472-9F91-DFEC96803DA9}" destId="{8BB173BF-DA0E-45B7-AC1D-93AB87CC5D49}" srcOrd="7" destOrd="0" presId="urn:microsoft.com/office/officeart/2005/8/layout/cycle6"/>
    <dgm:cxn modelId="{2B7A831E-6F56-4F22-B9A6-F32DDE2C59DB}" type="presParOf" srcId="{F580EE05-7155-4472-9F91-DFEC96803DA9}" destId="{7195B788-C6A0-40D2-893F-0D8568CAEFB3}" srcOrd="8" destOrd="0" presId="urn:microsoft.com/office/officeart/2005/8/layout/cycle6"/>
    <dgm:cxn modelId="{40F2DF1A-5B80-4A40-9332-16B20FE81D91}" type="presParOf" srcId="{F580EE05-7155-4472-9F91-DFEC96803DA9}" destId="{6C033125-910A-4C7C-B7E4-ADC42BE9BCEA}" srcOrd="9" destOrd="0" presId="urn:microsoft.com/office/officeart/2005/8/layout/cycle6"/>
    <dgm:cxn modelId="{3C8738C7-14FD-40D5-8E79-1E5CB0A8E4B0}" type="presParOf" srcId="{F580EE05-7155-4472-9F91-DFEC96803DA9}" destId="{D13C86B3-A8A0-4506-AF01-A7677EED3553}" srcOrd="10" destOrd="0" presId="urn:microsoft.com/office/officeart/2005/8/layout/cycle6"/>
    <dgm:cxn modelId="{3807C31D-6EB1-46A1-81F4-D084C9E4588C}" type="presParOf" srcId="{F580EE05-7155-4472-9F91-DFEC96803DA9}" destId="{60AD8BBA-1D11-4D13-BEDE-9ADF853B1C58}" srcOrd="11" destOrd="0" presId="urn:microsoft.com/office/officeart/2005/8/layout/cycle6"/>
    <dgm:cxn modelId="{E1927BC8-ECD4-464E-A67C-9082AB0CC473}" type="presParOf" srcId="{F580EE05-7155-4472-9F91-DFEC96803DA9}" destId="{8484DC08-97D9-4058-BB8B-FAE95FDB88BE}" srcOrd="12" destOrd="0" presId="urn:microsoft.com/office/officeart/2005/8/layout/cycle6"/>
    <dgm:cxn modelId="{F378F2FA-B476-4ACF-82A8-72CE03260CC1}" type="presParOf" srcId="{F580EE05-7155-4472-9F91-DFEC96803DA9}" destId="{A38B25DC-F441-409D-8352-18E435DD128D}" srcOrd="13" destOrd="0" presId="urn:microsoft.com/office/officeart/2005/8/layout/cycle6"/>
    <dgm:cxn modelId="{BC377AC0-583A-49C1-BDF7-11F934D63CFF}" type="presParOf" srcId="{F580EE05-7155-4472-9F91-DFEC96803DA9}" destId="{8A907E89-B323-444C-92DA-AE2CE385D644}"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0FFAA8-CE91-4513-8AF6-9418F1A500A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09070DD-73DD-443C-8223-DA3699FA2853}">
      <dgm:prSet/>
      <dgm:spPr/>
      <dgm:t>
        <a:bodyPr/>
        <a:lstStyle/>
        <a:p>
          <a:r>
            <a:rPr lang="en-US" b="0" dirty="0" smtClean="0">
              <a:solidFill>
                <a:schemeClr val="tx1"/>
              </a:solidFill>
              <a:latin typeface="+mn-lt"/>
            </a:rPr>
            <a:t>Understand the National Incident Management System</a:t>
          </a:r>
        </a:p>
      </dgm:t>
    </dgm:pt>
    <dgm:pt modelId="{F91E43BA-CC43-4A9B-8A85-537475A2456A}" type="parTrans" cxnId="{A44810D3-5AA1-4318-9B0C-115176E6658E}">
      <dgm:prSet/>
      <dgm:spPr/>
      <dgm:t>
        <a:bodyPr/>
        <a:lstStyle/>
        <a:p>
          <a:endParaRPr lang="en-US"/>
        </a:p>
      </dgm:t>
    </dgm:pt>
    <dgm:pt modelId="{1B4F805B-87DD-4E45-829E-7EF75DB632DE}" type="sibTrans" cxnId="{A44810D3-5AA1-4318-9B0C-115176E6658E}">
      <dgm:prSet/>
      <dgm:spPr/>
      <dgm:t>
        <a:bodyPr/>
        <a:lstStyle/>
        <a:p>
          <a:endParaRPr lang="en-US"/>
        </a:p>
      </dgm:t>
    </dgm:pt>
    <dgm:pt modelId="{6E735BD8-7357-466F-B960-EFE2FC34765C}">
      <dgm:prSet/>
      <dgm:spPr/>
      <dgm:t>
        <a:bodyPr/>
        <a:lstStyle/>
        <a:p>
          <a:r>
            <a:rPr lang="en-US" b="0" dirty="0" smtClean="0">
              <a:solidFill>
                <a:schemeClr val="tx1"/>
              </a:solidFill>
              <a:latin typeface="+mn-lt"/>
            </a:rPr>
            <a:t>Get involved with your local Emergency Operations plan</a:t>
          </a:r>
        </a:p>
      </dgm:t>
    </dgm:pt>
    <dgm:pt modelId="{2B136C21-0117-4752-8D32-A0A68D928615}" type="parTrans" cxnId="{4CA29364-72A7-428D-B4B1-59B01C8BA4CD}">
      <dgm:prSet/>
      <dgm:spPr/>
      <dgm:t>
        <a:bodyPr/>
        <a:lstStyle/>
        <a:p>
          <a:endParaRPr lang="en-US"/>
        </a:p>
      </dgm:t>
    </dgm:pt>
    <dgm:pt modelId="{BB0986DA-6CE2-42B4-BDEE-0EF93CF43190}" type="sibTrans" cxnId="{4CA29364-72A7-428D-B4B1-59B01C8BA4CD}">
      <dgm:prSet/>
      <dgm:spPr/>
      <dgm:t>
        <a:bodyPr/>
        <a:lstStyle/>
        <a:p>
          <a:endParaRPr lang="en-US"/>
        </a:p>
      </dgm:t>
    </dgm:pt>
    <dgm:pt modelId="{0C90A58A-8BE6-4EFA-85BE-F3C57284DC18}">
      <dgm:prSet/>
      <dgm:spPr/>
      <dgm:t>
        <a:bodyPr/>
        <a:lstStyle/>
        <a:p>
          <a:r>
            <a:rPr lang="en-US" b="0" dirty="0" smtClean="0">
              <a:solidFill>
                <a:schemeClr val="tx1"/>
              </a:solidFill>
              <a:latin typeface="+mn-lt"/>
            </a:rPr>
            <a:t>Participate in training and exercise</a:t>
          </a:r>
          <a:endParaRPr lang="en-US" b="0" dirty="0">
            <a:solidFill>
              <a:schemeClr val="tx1"/>
            </a:solidFill>
          </a:endParaRPr>
        </a:p>
      </dgm:t>
    </dgm:pt>
    <dgm:pt modelId="{88455606-CEB9-4281-A84E-12C88D8425B4}" type="parTrans" cxnId="{9310A032-79FE-4CA9-A6BF-CE3DA1262835}">
      <dgm:prSet/>
      <dgm:spPr/>
      <dgm:t>
        <a:bodyPr/>
        <a:lstStyle/>
        <a:p>
          <a:endParaRPr lang="en-US"/>
        </a:p>
      </dgm:t>
    </dgm:pt>
    <dgm:pt modelId="{A4515851-2D69-4850-B98B-D230B035F1D1}" type="sibTrans" cxnId="{9310A032-79FE-4CA9-A6BF-CE3DA1262835}">
      <dgm:prSet/>
      <dgm:spPr/>
      <dgm:t>
        <a:bodyPr/>
        <a:lstStyle/>
        <a:p>
          <a:endParaRPr lang="en-US"/>
        </a:p>
      </dgm:t>
    </dgm:pt>
    <dgm:pt modelId="{03CB01D4-9422-43DC-BEF2-981A828C2675}">
      <dgm:prSet/>
      <dgm:spPr/>
      <dgm:t>
        <a:bodyPr/>
        <a:lstStyle/>
        <a:p>
          <a:r>
            <a:rPr lang="en-US" b="0" dirty="0" smtClean="0">
              <a:solidFill>
                <a:schemeClr val="tx1"/>
              </a:solidFill>
              <a:latin typeface="+mn-lt"/>
            </a:rPr>
            <a:t>Encourage Community and business preparedness</a:t>
          </a:r>
        </a:p>
      </dgm:t>
    </dgm:pt>
    <dgm:pt modelId="{366C42AF-10DF-4D2D-B068-BA3C97970C0A}" type="parTrans" cxnId="{7EEBF880-1A93-462C-A692-8FD0B173699D}">
      <dgm:prSet/>
      <dgm:spPr/>
      <dgm:t>
        <a:bodyPr/>
        <a:lstStyle/>
        <a:p>
          <a:endParaRPr lang="en-US"/>
        </a:p>
      </dgm:t>
    </dgm:pt>
    <dgm:pt modelId="{12E773FE-D775-43A8-B1BC-2D47CED569E3}" type="sibTrans" cxnId="{7EEBF880-1A93-462C-A692-8FD0B173699D}">
      <dgm:prSet/>
      <dgm:spPr/>
      <dgm:t>
        <a:bodyPr/>
        <a:lstStyle/>
        <a:p>
          <a:endParaRPr lang="en-US"/>
        </a:p>
      </dgm:t>
    </dgm:pt>
    <dgm:pt modelId="{29E0EEDE-D877-47C2-A1EC-2E7EE60B956B}" type="pres">
      <dgm:prSet presAssocID="{490FFAA8-CE91-4513-8AF6-9418F1A500A7}" presName="linear" presStyleCnt="0">
        <dgm:presLayoutVars>
          <dgm:dir/>
          <dgm:animLvl val="lvl"/>
          <dgm:resizeHandles val="exact"/>
        </dgm:presLayoutVars>
      </dgm:prSet>
      <dgm:spPr/>
      <dgm:t>
        <a:bodyPr/>
        <a:lstStyle/>
        <a:p>
          <a:endParaRPr lang="en-US"/>
        </a:p>
      </dgm:t>
    </dgm:pt>
    <dgm:pt modelId="{F99A9949-F0FB-45C6-9701-09C089E797A1}" type="pres">
      <dgm:prSet presAssocID="{509070DD-73DD-443C-8223-DA3699FA2853}" presName="parentLin" presStyleCnt="0"/>
      <dgm:spPr/>
    </dgm:pt>
    <dgm:pt modelId="{10F0589B-1AE0-470C-941E-3C61568CAA0A}" type="pres">
      <dgm:prSet presAssocID="{509070DD-73DD-443C-8223-DA3699FA2853}" presName="parentLeftMargin" presStyleLbl="node1" presStyleIdx="0" presStyleCnt="4"/>
      <dgm:spPr/>
      <dgm:t>
        <a:bodyPr/>
        <a:lstStyle/>
        <a:p>
          <a:endParaRPr lang="en-US"/>
        </a:p>
      </dgm:t>
    </dgm:pt>
    <dgm:pt modelId="{F722B161-B739-4F3F-A5D2-F260435AF344}" type="pres">
      <dgm:prSet presAssocID="{509070DD-73DD-443C-8223-DA3699FA2853}" presName="parentText" presStyleLbl="node1" presStyleIdx="0" presStyleCnt="4" custLinFactNeighborX="9009" custLinFactNeighborY="4406">
        <dgm:presLayoutVars>
          <dgm:chMax val="0"/>
          <dgm:bulletEnabled val="1"/>
        </dgm:presLayoutVars>
      </dgm:prSet>
      <dgm:spPr/>
      <dgm:t>
        <a:bodyPr/>
        <a:lstStyle/>
        <a:p>
          <a:endParaRPr lang="en-US"/>
        </a:p>
      </dgm:t>
    </dgm:pt>
    <dgm:pt modelId="{5E31F3CD-D943-4F81-8284-47929DCC6169}" type="pres">
      <dgm:prSet presAssocID="{509070DD-73DD-443C-8223-DA3699FA2853}" presName="negativeSpace" presStyleCnt="0"/>
      <dgm:spPr/>
    </dgm:pt>
    <dgm:pt modelId="{AF47D8E2-35EB-4EEA-B9C7-0FCE5BBBB0AF}" type="pres">
      <dgm:prSet presAssocID="{509070DD-73DD-443C-8223-DA3699FA2853}" presName="childText" presStyleLbl="conFgAcc1" presStyleIdx="0" presStyleCnt="4">
        <dgm:presLayoutVars>
          <dgm:bulletEnabled val="1"/>
        </dgm:presLayoutVars>
      </dgm:prSet>
      <dgm:spPr/>
    </dgm:pt>
    <dgm:pt modelId="{3C44BFD3-7275-4A3E-8BBE-8D1EAFB7DF19}" type="pres">
      <dgm:prSet presAssocID="{1B4F805B-87DD-4E45-829E-7EF75DB632DE}" presName="spaceBetweenRectangles" presStyleCnt="0"/>
      <dgm:spPr/>
    </dgm:pt>
    <dgm:pt modelId="{E3EE57E8-10C5-4107-9755-27285A6E1F85}" type="pres">
      <dgm:prSet presAssocID="{6E735BD8-7357-466F-B960-EFE2FC34765C}" presName="parentLin" presStyleCnt="0"/>
      <dgm:spPr/>
    </dgm:pt>
    <dgm:pt modelId="{B8710F8C-D6A7-456A-92E9-A1794EFF3FD3}" type="pres">
      <dgm:prSet presAssocID="{6E735BD8-7357-466F-B960-EFE2FC34765C}" presName="parentLeftMargin" presStyleLbl="node1" presStyleIdx="0" presStyleCnt="4"/>
      <dgm:spPr/>
      <dgm:t>
        <a:bodyPr/>
        <a:lstStyle/>
        <a:p>
          <a:endParaRPr lang="en-US"/>
        </a:p>
      </dgm:t>
    </dgm:pt>
    <dgm:pt modelId="{B909279B-0648-4D8D-AE25-F53EDB8F66A3}" type="pres">
      <dgm:prSet presAssocID="{6E735BD8-7357-466F-B960-EFE2FC34765C}" presName="parentText" presStyleLbl="node1" presStyleIdx="1" presStyleCnt="4">
        <dgm:presLayoutVars>
          <dgm:chMax val="0"/>
          <dgm:bulletEnabled val="1"/>
        </dgm:presLayoutVars>
      </dgm:prSet>
      <dgm:spPr/>
      <dgm:t>
        <a:bodyPr/>
        <a:lstStyle/>
        <a:p>
          <a:endParaRPr lang="en-US"/>
        </a:p>
      </dgm:t>
    </dgm:pt>
    <dgm:pt modelId="{72818414-318F-40A0-B659-19337883AFC7}" type="pres">
      <dgm:prSet presAssocID="{6E735BD8-7357-466F-B960-EFE2FC34765C}" presName="negativeSpace" presStyleCnt="0"/>
      <dgm:spPr/>
    </dgm:pt>
    <dgm:pt modelId="{CB22F1E9-B454-4F79-B393-A9A2F418F066}" type="pres">
      <dgm:prSet presAssocID="{6E735BD8-7357-466F-B960-EFE2FC34765C}" presName="childText" presStyleLbl="conFgAcc1" presStyleIdx="1" presStyleCnt="4">
        <dgm:presLayoutVars>
          <dgm:bulletEnabled val="1"/>
        </dgm:presLayoutVars>
      </dgm:prSet>
      <dgm:spPr/>
    </dgm:pt>
    <dgm:pt modelId="{3DB8D855-C204-482C-AD1E-189A7AAD4E41}" type="pres">
      <dgm:prSet presAssocID="{BB0986DA-6CE2-42B4-BDEE-0EF93CF43190}" presName="spaceBetweenRectangles" presStyleCnt="0"/>
      <dgm:spPr/>
    </dgm:pt>
    <dgm:pt modelId="{69703372-579E-44CD-98E2-80F3DA14D7BE}" type="pres">
      <dgm:prSet presAssocID="{0C90A58A-8BE6-4EFA-85BE-F3C57284DC18}" presName="parentLin" presStyleCnt="0"/>
      <dgm:spPr/>
    </dgm:pt>
    <dgm:pt modelId="{5083A34D-6795-493C-A18E-B11DA99DF671}" type="pres">
      <dgm:prSet presAssocID="{0C90A58A-8BE6-4EFA-85BE-F3C57284DC18}" presName="parentLeftMargin" presStyleLbl="node1" presStyleIdx="1" presStyleCnt="4"/>
      <dgm:spPr/>
      <dgm:t>
        <a:bodyPr/>
        <a:lstStyle/>
        <a:p>
          <a:endParaRPr lang="en-US"/>
        </a:p>
      </dgm:t>
    </dgm:pt>
    <dgm:pt modelId="{1F86AB9B-E879-444A-AF01-435B13C3FEBA}" type="pres">
      <dgm:prSet presAssocID="{0C90A58A-8BE6-4EFA-85BE-F3C57284DC18}" presName="parentText" presStyleLbl="node1" presStyleIdx="2" presStyleCnt="4">
        <dgm:presLayoutVars>
          <dgm:chMax val="0"/>
          <dgm:bulletEnabled val="1"/>
        </dgm:presLayoutVars>
      </dgm:prSet>
      <dgm:spPr/>
      <dgm:t>
        <a:bodyPr/>
        <a:lstStyle/>
        <a:p>
          <a:endParaRPr lang="en-US"/>
        </a:p>
      </dgm:t>
    </dgm:pt>
    <dgm:pt modelId="{0BAF5052-B292-40A0-A591-FBB7D2F7D415}" type="pres">
      <dgm:prSet presAssocID="{0C90A58A-8BE6-4EFA-85BE-F3C57284DC18}" presName="negativeSpace" presStyleCnt="0"/>
      <dgm:spPr/>
    </dgm:pt>
    <dgm:pt modelId="{A78F067A-30E3-4D8E-ACB3-029B00DCA091}" type="pres">
      <dgm:prSet presAssocID="{0C90A58A-8BE6-4EFA-85BE-F3C57284DC18}" presName="childText" presStyleLbl="conFgAcc1" presStyleIdx="2" presStyleCnt="4">
        <dgm:presLayoutVars>
          <dgm:bulletEnabled val="1"/>
        </dgm:presLayoutVars>
      </dgm:prSet>
      <dgm:spPr/>
    </dgm:pt>
    <dgm:pt modelId="{03A96267-6844-4AE0-86B5-EE5FD823DF09}" type="pres">
      <dgm:prSet presAssocID="{A4515851-2D69-4850-B98B-D230B035F1D1}" presName="spaceBetweenRectangles" presStyleCnt="0"/>
      <dgm:spPr/>
    </dgm:pt>
    <dgm:pt modelId="{59FE8239-7636-4CA2-A479-46C07706B16E}" type="pres">
      <dgm:prSet presAssocID="{03CB01D4-9422-43DC-BEF2-981A828C2675}" presName="parentLin" presStyleCnt="0"/>
      <dgm:spPr/>
    </dgm:pt>
    <dgm:pt modelId="{95328DFB-53CA-4235-9750-106EA70FA2DB}" type="pres">
      <dgm:prSet presAssocID="{03CB01D4-9422-43DC-BEF2-981A828C2675}" presName="parentLeftMargin" presStyleLbl="node1" presStyleIdx="2" presStyleCnt="4"/>
      <dgm:spPr/>
      <dgm:t>
        <a:bodyPr/>
        <a:lstStyle/>
        <a:p>
          <a:endParaRPr lang="en-US"/>
        </a:p>
      </dgm:t>
    </dgm:pt>
    <dgm:pt modelId="{B2F39CF3-519A-489C-8F67-9CCCD7CEBEB7}" type="pres">
      <dgm:prSet presAssocID="{03CB01D4-9422-43DC-BEF2-981A828C2675}" presName="parentText" presStyleLbl="node1" presStyleIdx="3" presStyleCnt="4">
        <dgm:presLayoutVars>
          <dgm:chMax val="0"/>
          <dgm:bulletEnabled val="1"/>
        </dgm:presLayoutVars>
      </dgm:prSet>
      <dgm:spPr/>
      <dgm:t>
        <a:bodyPr/>
        <a:lstStyle/>
        <a:p>
          <a:endParaRPr lang="en-US"/>
        </a:p>
      </dgm:t>
    </dgm:pt>
    <dgm:pt modelId="{331EC028-5974-4E50-A696-FBB72EBE17CD}" type="pres">
      <dgm:prSet presAssocID="{03CB01D4-9422-43DC-BEF2-981A828C2675}" presName="negativeSpace" presStyleCnt="0"/>
      <dgm:spPr/>
    </dgm:pt>
    <dgm:pt modelId="{3AEF35FF-A6AC-4258-96C5-2A5F1419AD55}" type="pres">
      <dgm:prSet presAssocID="{03CB01D4-9422-43DC-BEF2-981A828C2675}" presName="childText" presStyleLbl="conFgAcc1" presStyleIdx="3" presStyleCnt="4">
        <dgm:presLayoutVars>
          <dgm:bulletEnabled val="1"/>
        </dgm:presLayoutVars>
      </dgm:prSet>
      <dgm:spPr/>
    </dgm:pt>
  </dgm:ptLst>
  <dgm:cxnLst>
    <dgm:cxn modelId="{4CA29364-72A7-428D-B4B1-59B01C8BA4CD}" srcId="{490FFAA8-CE91-4513-8AF6-9418F1A500A7}" destId="{6E735BD8-7357-466F-B960-EFE2FC34765C}" srcOrd="1" destOrd="0" parTransId="{2B136C21-0117-4752-8D32-A0A68D928615}" sibTransId="{BB0986DA-6CE2-42B4-BDEE-0EF93CF43190}"/>
    <dgm:cxn modelId="{D6072BA7-CF6B-4AAA-AAA8-659C298A9AFB}" type="presOf" srcId="{6E735BD8-7357-466F-B960-EFE2FC34765C}" destId="{B8710F8C-D6A7-456A-92E9-A1794EFF3FD3}" srcOrd="0" destOrd="0" presId="urn:microsoft.com/office/officeart/2005/8/layout/list1"/>
    <dgm:cxn modelId="{A9F1ECF7-E44B-4AB9-A8D2-925BB2FA30EB}" type="presOf" srcId="{490FFAA8-CE91-4513-8AF6-9418F1A500A7}" destId="{29E0EEDE-D877-47C2-A1EC-2E7EE60B956B}" srcOrd="0" destOrd="0" presId="urn:microsoft.com/office/officeart/2005/8/layout/list1"/>
    <dgm:cxn modelId="{66CC24FF-A1D7-4F49-A8F1-81722645321E}" type="presOf" srcId="{509070DD-73DD-443C-8223-DA3699FA2853}" destId="{10F0589B-1AE0-470C-941E-3C61568CAA0A}" srcOrd="0" destOrd="0" presId="urn:microsoft.com/office/officeart/2005/8/layout/list1"/>
    <dgm:cxn modelId="{59C20DB3-37BF-485F-ADEB-13FA0B217347}" type="presOf" srcId="{03CB01D4-9422-43DC-BEF2-981A828C2675}" destId="{B2F39CF3-519A-489C-8F67-9CCCD7CEBEB7}" srcOrd="1" destOrd="0" presId="urn:microsoft.com/office/officeart/2005/8/layout/list1"/>
    <dgm:cxn modelId="{CB7423A2-8B4D-4AE7-81CF-1E002601AD79}" type="presOf" srcId="{6E735BD8-7357-466F-B960-EFE2FC34765C}" destId="{B909279B-0648-4D8D-AE25-F53EDB8F66A3}" srcOrd="1" destOrd="0" presId="urn:microsoft.com/office/officeart/2005/8/layout/list1"/>
    <dgm:cxn modelId="{9310A032-79FE-4CA9-A6BF-CE3DA1262835}" srcId="{490FFAA8-CE91-4513-8AF6-9418F1A500A7}" destId="{0C90A58A-8BE6-4EFA-85BE-F3C57284DC18}" srcOrd="2" destOrd="0" parTransId="{88455606-CEB9-4281-A84E-12C88D8425B4}" sibTransId="{A4515851-2D69-4850-B98B-D230B035F1D1}"/>
    <dgm:cxn modelId="{A44810D3-5AA1-4318-9B0C-115176E6658E}" srcId="{490FFAA8-CE91-4513-8AF6-9418F1A500A7}" destId="{509070DD-73DD-443C-8223-DA3699FA2853}" srcOrd="0" destOrd="0" parTransId="{F91E43BA-CC43-4A9B-8A85-537475A2456A}" sibTransId="{1B4F805B-87DD-4E45-829E-7EF75DB632DE}"/>
    <dgm:cxn modelId="{30B465B9-A6A6-49B5-A71B-F85511185E60}" type="presOf" srcId="{0C90A58A-8BE6-4EFA-85BE-F3C57284DC18}" destId="{1F86AB9B-E879-444A-AF01-435B13C3FEBA}" srcOrd="1" destOrd="0" presId="urn:microsoft.com/office/officeart/2005/8/layout/list1"/>
    <dgm:cxn modelId="{B1C11313-A981-4BF9-A52E-1FC970CA522E}" type="presOf" srcId="{03CB01D4-9422-43DC-BEF2-981A828C2675}" destId="{95328DFB-53CA-4235-9750-106EA70FA2DB}" srcOrd="0" destOrd="0" presId="urn:microsoft.com/office/officeart/2005/8/layout/list1"/>
    <dgm:cxn modelId="{BE739DF5-0DC8-4784-9DD2-276927DB4300}" type="presOf" srcId="{0C90A58A-8BE6-4EFA-85BE-F3C57284DC18}" destId="{5083A34D-6795-493C-A18E-B11DA99DF671}" srcOrd="0" destOrd="0" presId="urn:microsoft.com/office/officeart/2005/8/layout/list1"/>
    <dgm:cxn modelId="{899190EA-789A-4B81-8592-69E7070AB903}" type="presOf" srcId="{509070DD-73DD-443C-8223-DA3699FA2853}" destId="{F722B161-B739-4F3F-A5D2-F260435AF344}" srcOrd="1" destOrd="0" presId="urn:microsoft.com/office/officeart/2005/8/layout/list1"/>
    <dgm:cxn modelId="{7EEBF880-1A93-462C-A692-8FD0B173699D}" srcId="{490FFAA8-CE91-4513-8AF6-9418F1A500A7}" destId="{03CB01D4-9422-43DC-BEF2-981A828C2675}" srcOrd="3" destOrd="0" parTransId="{366C42AF-10DF-4D2D-B068-BA3C97970C0A}" sibTransId="{12E773FE-D775-43A8-B1BC-2D47CED569E3}"/>
    <dgm:cxn modelId="{A123B5DF-E23D-4AC9-9EC9-3F79C4456FFE}" type="presParOf" srcId="{29E0EEDE-D877-47C2-A1EC-2E7EE60B956B}" destId="{F99A9949-F0FB-45C6-9701-09C089E797A1}" srcOrd="0" destOrd="0" presId="urn:microsoft.com/office/officeart/2005/8/layout/list1"/>
    <dgm:cxn modelId="{11329D33-06ED-4E1F-B4ED-B4DEC0BDA2D6}" type="presParOf" srcId="{F99A9949-F0FB-45C6-9701-09C089E797A1}" destId="{10F0589B-1AE0-470C-941E-3C61568CAA0A}" srcOrd="0" destOrd="0" presId="urn:microsoft.com/office/officeart/2005/8/layout/list1"/>
    <dgm:cxn modelId="{CE8F44DB-00C8-46F8-993F-0076D3E345AF}" type="presParOf" srcId="{F99A9949-F0FB-45C6-9701-09C089E797A1}" destId="{F722B161-B739-4F3F-A5D2-F260435AF344}" srcOrd="1" destOrd="0" presId="urn:microsoft.com/office/officeart/2005/8/layout/list1"/>
    <dgm:cxn modelId="{FDCB00B3-64B6-450A-80A4-6202247FC981}" type="presParOf" srcId="{29E0EEDE-D877-47C2-A1EC-2E7EE60B956B}" destId="{5E31F3CD-D943-4F81-8284-47929DCC6169}" srcOrd="1" destOrd="0" presId="urn:microsoft.com/office/officeart/2005/8/layout/list1"/>
    <dgm:cxn modelId="{B4FAFB76-EB66-4B42-9022-9E21B4742CEB}" type="presParOf" srcId="{29E0EEDE-D877-47C2-A1EC-2E7EE60B956B}" destId="{AF47D8E2-35EB-4EEA-B9C7-0FCE5BBBB0AF}" srcOrd="2" destOrd="0" presId="urn:microsoft.com/office/officeart/2005/8/layout/list1"/>
    <dgm:cxn modelId="{B15B4CA1-542C-48E3-B159-4A9F4435EEF9}" type="presParOf" srcId="{29E0EEDE-D877-47C2-A1EC-2E7EE60B956B}" destId="{3C44BFD3-7275-4A3E-8BBE-8D1EAFB7DF19}" srcOrd="3" destOrd="0" presId="urn:microsoft.com/office/officeart/2005/8/layout/list1"/>
    <dgm:cxn modelId="{A06CE9E4-C71E-4D99-A942-BB140F8A1088}" type="presParOf" srcId="{29E0EEDE-D877-47C2-A1EC-2E7EE60B956B}" destId="{E3EE57E8-10C5-4107-9755-27285A6E1F85}" srcOrd="4" destOrd="0" presId="urn:microsoft.com/office/officeart/2005/8/layout/list1"/>
    <dgm:cxn modelId="{D6CAE271-5787-4F53-99CE-5E8BAB1825D9}" type="presParOf" srcId="{E3EE57E8-10C5-4107-9755-27285A6E1F85}" destId="{B8710F8C-D6A7-456A-92E9-A1794EFF3FD3}" srcOrd="0" destOrd="0" presId="urn:microsoft.com/office/officeart/2005/8/layout/list1"/>
    <dgm:cxn modelId="{08D7E800-C5B4-4FD8-AF72-6B2BF94F6AF5}" type="presParOf" srcId="{E3EE57E8-10C5-4107-9755-27285A6E1F85}" destId="{B909279B-0648-4D8D-AE25-F53EDB8F66A3}" srcOrd="1" destOrd="0" presId="urn:microsoft.com/office/officeart/2005/8/layout/list1"/>
    <dgm:cxn modelId="{66B369A6-4858-4424-905C-00C49578F341}" type="presParOf" srcId="{29E0EEDE-D877-47C2-A1EC-2E7EE60B956B}" destId="{72818414-318F-40A0-B659-19337883AFC7}" srcOrd="5" destOrd="0" presId="urn:microsoft.com/office/officeart/2005/8/layout/list1"/>
    <dgm:cxn modelId="{61457D2D-5BBB-4F04-B288-DD750F6EBD0E}" type="presParOf" srcId="{29E0EEDE-D877-47C2-A1EC-2E7EE60B956B}" destId="{CB22F1E9-B454-4F79-B393-A9A2F418F066}" srcOrd="6" destOrd="0" presId="urn:microsoft.com/office/officeart/2005/8/layout/list1"/>
    <dgm:cxn modelId="{2F4174D9-842A-48EF-A70C-0245CC453374}" type="presParOf" srcId="{29E0EEDE-D877-47C2-A1EC-2E7EE60B956B}" destId="{3DB8D855-C204-482C-AD1E-189A7AAD4E41}" srcOrd="7" destOrd="0" presId="urn:microsoft.com/office/officeart/2005/8/layout/list1"/>
    <dgm:cxn modelId="{F91C4C4D-AC3E-40F7-99F2-A494DBBD2C19}" type="presParOf" srcId="{29E0EEDE-D877-47C2-A1EC-2E7EE60B956B}" destId="{69703372-579E-44CD-98E2-80F3DA14D7BE}" srcOrd="8" destOrd="0" presId="urn:microsoft.com/office/officeart/2005/8/layout/list1"/>
    <dgm:cxn modelId="{8D70C634-D5F9-4E2F-9CD1-7FC56DD36668}" type="presParOf" srcId="{69703372-579E-44CD-98E2-80F3DA14D7BE}" destId="{5083A34D-6795-493C-A18E-B11DA99DF671}" srcOrd="0" destOrd="0" presId="urn:microsoft.com/office/officeart/2005/8/layout/list1"/>
    <dgm:cxn modelId="{79F2D306-BDF2-49DE-A05C-F0B75E214571}" type="presParOf" srcId="{69703372-579E-44CD-98E2-80F3DA14D7BE}" destId="{1F86AB9B-E879-444A-AF01-435B13C3FEBA}" srcOrd="1" destOrd="0" presId="urn:microsoft.com/office/officeart/2005/8/layout/list1"/>
    <dgm:cxn modelId="{A7B11D96-3EF7-46ED-BC31-DD4FD1B50D4B}" type="presParOf" srcId="{29E0EEDE-D877-47C2-A1EC-2E7EE60B956B}" destId="{0BAF5052-B292-40A0-A591-FBB7D2F7D415}" srcOrd="9" destOrd="0" presId="urn:microsoft.com/office/officeart/2005/8/layout/list1"/>
    <dgm:cxn modelId="{8227E4EB-439A-4FE4-B449-FE90E263CBFB}" type="presParOf" srcId="{29E0EEDE-D877-47C2-A1EC-2E7EE60B956B}" destId="{A78F067A-30E3-4D8E-ACB3-029B00DCA091}" srcOrd="10" destOrd="0" presId="urn:microsoft.com/office/officeart/2005/8/layout/list1"/>
    <dgm:cxn modelId="{374376FD-9B27-4D66-A550-2C85CBFA6266}" type="presParOf" srcId="{29E0EEDE-D877-47C2-A1EC-2E7EE60B956B}" destId="{03A96267-6844-4AE0-86B5-EE5FD823DF09}" srcOrd="11" destOrd="0" presId="urn:microsoft.com/office/officeart/2005/8/layout/list1"/>
    <dgm:cxn modelId="{D503A496-32DB-4809-98F7-8FBDADEA9D6F}" type="presParOf" srcId="{29E0EEDE-D877-47C2-A1EC-2E7EE60B956B}" destId="{59FE8239-7636-4CA2-A479-46C07706B16E}" srcOrd="12" destOrd="0" presId="urn:microsoft.com/office/officeart/2005/8/layout/list1"/>
    <dgm:cxn modelId="{431E42A6-A152-4942-963D-2FEC66994B56}" type="presParOf" srcId="{59FE8239-7636-4CA2-A479-46C07706B16E}" destId="{95328DFB-53CA-4235-9750-106EA70FA2DB}" srcOrd="0" destOrd="0" presId="urn:microsoft.com/office/officeart/2005/8/layout/list1"/>
    <dgm:cxn modelId="{A4066F7D-C4F5-488C-ADE5-615BD70C14B2}" type="presParOf" srcId="{59FE8239-7636-4CA2-A479-46C07706B16E}" destId="{B2F39CF3-519A-489C-8F67-9CCCD7CEBEB7}" srcOrd="1" destOrd="0" presId="urn:microsoft.com/office/officeart/2005/8/layout/list1"/>
    <dgm:cxn modelId="{3EBEAB70-C24B-4871-839D-72A783E7E0D7}" type="presParOf" srcId="{29E0EEDE-D877-47C2-A1EC-2E7EE60B956B}" destId="{331EC028-5974-4E50-A696-FBB72EBE17CD}" srcOrd="13" destOrd="0" presId="urn:microsoft.com/office/officeart/2005/8/layout/list1"/>
    <dgm:cxn modelId="{0B805230-0892-489C-8A30-667489674E1A}" type="presParOf" srcId="{29E0EEDE-D877-47C2-A1EC-2E7EE60B956B}" destId="{3AEF35FF-A6AC-4258-96C5-2A5F1419AD55}"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DDE7B4-6F20-4A65-B79D-7791CD97DC9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3EB53F6-BB4C-4069-A6BA-C5088F052BF5}">
      <dgm:prSet phldrT="[Text]"/>
      <dgm:spPr/>
      <dgm:t>
        <a:bodyPr/>
        <a:lstStyle/>
        <a:p>
          <a:r>
            <a:rPr lang="en-US" dirty="0" smtClean="0"/>
            <a:t>Issuing of alerts and warnings</a:t>
          </a:r>
          <a:endParaRPr lang="en-US" dirty="0"/>
        </a:p>
      </dgm:t>
    </dgm:pt>
    <dgm:pt modelId="{01DAEA6D-3D21-4683-BDED-D33F09C9A544}" type="parTrans" cxnId="{8CC914CF-8F3A-43A2-82D9-BEEC3945E671}">
      <dgm:prSet/>
      <dgm:spPr/>
      <dgm:t>
        <a:bodyPr/>
        <a:lstStyle/>
        <a:p>
          <a:endParaRPr lang="en-US"/>
        </a:p>
      </dgm:t>
    </dgm:pt>
    <dgm:pt modelId="{12DBCFC2-65C5-4C29-B6FD-2B13E00352C6}" type="sibTrans" cxnId="{8CC914CF-8F3A-43A2-82D9-BEEC3945E671}">
      <dgm:prSet/>
      <dgm:spPr/>
      <dgm:t>
        <a:bodyPr/>
        <a:lstStyle/>
        <a:p>
          <a:endParaRPr lang="en-US"/>
        </a:p>
      </dgm:t>
    </dgm:pt>
    <dgm:pt modelId="{6A63EFE9-F57E-4E3F-A6A9-F53C58E7E255}">
      <dgm:prSet phldrT="[Text]"/>
      <dgm:spPr/>
      <dgm:t>
        <a:bodyPr/>
        <a:lstStyle/>
        <a:p>
          <a:r>
            <a:rPr lang="en-US" dirty="0" smtClean="0"/>
            <a:t>Intelligence/Information Sharing</a:t>
          </a:r>
          <a:endParaRPr lang="en-US" dirty="0"/>
        </a:p>
      </dgm:t>
    </dgm:pt>
    <dgm:pt modelId="{7C901A25-3BEA-40FF-B162-23CD1C6E649B}" type="parTrans" cxnId="{0C6C7BB8-C081-46B3-99F9-9543F1926EA3}">
      <dgm:prSet/>
      <dgm:spPr/>
      <dgm:t>
        <a:bodyPr/>
        <a:lstStyle/>
        <a:p>
          <a:endParaRPr lang="en-US"/>
        </a:p>
      </dgm:t>
    </dgm:pt>
    <dgm:pt modelId="{9F6759E7-0817-4677-A5CA-8807ED063995}" type="sibTrans" cxnId="{0C6C7BB8-C081-46B3-99F9-9543F1926EA3}">
      <dgm:prSet/>
      <dgm:spPr/>
      <dgm:t>
        <a:bodyPr/>
        <a:lstStyle/>
        <a:p>
          <a:endParaRPr lang="en-US"/>
        </a:p>
      </dgm:t>
    </dgm:pt>
    <dgm:pt modelId="{2B223B16-858E-497C-9150-005B16D0489A}">
      <dgm:prSet phldrT="[Text]"/>
      <dgm:spPr/>
      <dgm:t>
        <a:bodyPr/>
        <a:lstStyle/>
        <a:p>
          <a:r>
            <a:rPr lang="en-US" dirty="0" smtClean="0"/>
            <a:t>Greater Protective Measures</a:t>
          </a:r>
          <a:endParaRPr lang="en-US" dirty="0"/>
        </a:p>
      </dgm:t>
    </dgm:pt>
    <dgm:pt modelId="{7387507A-E7D6-452E-815E-E02EF876F4F8}" type="parTrans" cxnId="{B5B30504-B6D4-48F6-9A25-61092AC4C408}">
      <dgm:prSet/>
      <dgm:spPr/>
      <dgm:t>
        <a:bodyPr/>
        <a:lstStyle/>
        <a:p>
          <a:endParaRPr lang="en-US"/>
        </a:p>
      </dgm:t>
    </dgm:pt>
    <dgm:pt modelId="{E88111ED-38F3-4454-A64D-65E025EA9A0E}" type="sibTrans" cxnId="{B5B30504-B6D4-48F6-9A25-61092AC4C408}">
      <dgm:prSet/>
      <dgm:spPr/>
      <dgm:t>
        <a:bodyPr/>
        <a:lstStyle/>
        <a:p>
          <a:endParaRPr lang="en-US"/>
        </a:p>
      </dgm:t>
    </dgm:pt>
    <dgm:pt modelId="{979AC71C-F40A-4FDC-AD9A-C336C6F303E2}">
      <dgm:prSet phldrT="[Text]"/>
      <dgm:spPr/>
      <dgm:t>
        <a:bodyPr/>
        <a:lstStyle/>
        <a:p>
          <a:r>
            <a:rPr lang="en-US" dirty="0" smtClean="0"/>
            <a:t>Enhanced Operational Coordination</a:t>
          </a:r>
          <a:endParaRPr lang="en-US" dirty="0"/>
        </a:p>
      </dgm:t>
    </dgm:pt>
    <dgm:pt modelId="{E0F72D81-7681-40F6-9411-0505A1FE3F60}" type="parTrans" cxnId="{C9E7FF65-CDCA-4EF9-8D2D-011B32FC4373}">
      <dgm:prSet/>
      <dgm:spPr/>
      <dgm:t>
        <a:bodyPr/>
        <a:lstStyle/>
        <a:p>
          <a:endParaRPr lang="en-US"/>
        </a:p>
      </dgm:t>
    </dgm:pt>
    <dgm:pt modelId="{F1547EA1-C1EF-4F6B-97D2-1053CE7C6FE5}" type="sibTrans" cxnId="{C9E7FF65-CDCA-4EF9-8D2D-011B32FC4373}">
      <dgm:prSet/>
      <dgm:spPr/>
      <dgm:t>
        <a:bodyPr/>
        <a:lstStyle/>
        <a:p>
          <a:endParaRPr lang="en-US"/>
        </a:p>
      </dgm:t>
    </dgm:pt>
    <dgm:pt modelId="{027975FC-1AE6-4EF0-8E6E-97725683875B}">
      <dgm:prSet phldrT="[Text]"/>
      <dgm:spPr/>
      <dgm:t>
        <a:bodyPr/>
        <a:lstStyle/>
        <a:p>
          <a:r>
            <a:rPr lang="en-US" dirty="0" smtClean="0"/>
            <a:t>Address Protection Concerns</a:t>
          </a:r>
          <a:endParaRPr lang="en-US" dirty="0"/>
        </a:p>
      </dgm:t>
    </dgm:pt>
    <dgm:pt modelId="{208E349A-3B57-4340-8A65-906D4BF93BFA}" type="parTrans" cxnId="{CF82659C-09ED-4490-9AF6-544A36661E80}">
      <dgm:prSet/>
      <dgm:spPr/>
      <dgm:t>
        <a:bodyPr/>
        <a:lstStyle/>
        <a:p>
          <a:endParaRPr lang="en-US"/>
        </a:p>
      </dgm:t>
    </dgm:pt>
    <dgm:pt modelId="{12C0D941-20BF-4D4E-BE2B-E7D9A2F2EFEC}" type="sibTrans" cxnId="{CF82659C-09ED-4490-9AF6-544A36661E80}">
      <dgm:prSet/>
      <dgm:spPr/>
      <dgm:t>
        <a:bodyPr/>
        <a:lstStyle/>
        <a:p>
          <a:endParaRPr lang="en-US"/>
        </a:p>
      </dgm:t>
    </dgm:pt>
    <dgm:pt modelId="{58C44945-85D4-46F6-A81C-6ABE18CC9D15}" type="pres">
      <dgm:prSet presAssocID="{00DDE7B4-6F20-4A65-B79D-7791CD97DC9C}" presName="Name0" presStyleCnt="0">
        <dgm:presLayoutVars>
          <dgm:dir/>
          <dgm:resizeHandles val="exact"/>
        </dgm:presLayoutVars>
      </dgm:prSet>
      <dgm:spPr/>
      <dgm:t>
        <a:bodyPr/>
        <a:lstStyle/>
        <a:p>
          <a:endParaRPr lang="en-US"/>
        </a:p>
      </dgm:t>
    </dgm:pt>
    <dgm:pt modelId="{67348B05-0B39-4281-9915-23CB32806D61}" type="pres">
      <dgm:prSet presAssocID="{00DDE7B4-6F20-4A65-B79D-7791CD97DC9C}" presName="cycle" presStyleCnt="0"/>
      <dgm:spPr/>
    </dgm:pt>
    <dgm:pt modelId="{14B9CCA0-CAA7-4625-B73D-E4E718DE9FAF}" type="pres">
      <dgm:prSet presAssocID="{93EB53F6-BB4C-4069-A6BA-C5088F052BF5}" presName="nodeFirstNode" presStyleLbl="node1" presStyleIdx="0" presStyleCnt="5" custRadScaleRad="97473" custRadScaleInc="0">
        <dgm:presLayoutVars>
          <dgm:bulletEnabled val="1"/>
        </dgm:presLayoutVars>
      </dgm:prSet>
      <dgm:spPr/>
      <dgm:t>
        <a:bodyPr/>
        <a:lstStyle/>
        <a:p>
          <a:endParaRPr lang="en-US"/>
        </a:p>
      </dgm:t>
    </dgm:pt>
    <dgm:pt modelId="{BF7614CF-80A2-4AB5-8AAE-952DFF38BF83}" type="pres">
      <dgm:prSet presAssocID="{12DBCFC2-65C5-4C29-B6FD-2B13E00352C6}" presName="sibTransFirstNode" presStyleLbl="bgShp" presStyleIdx="0" presStyleCnt="1"/>
      <dgm:spPr/>
      <dgm:t>
        <a:bodyPr/>
        <a:lstStyle/>
        <a:p>
          <a:endParaRPr lang="en-US"/>
        </a:p>
      </dgm:t>
    </dgm:pt>
    <dgm:pt modelId="{68BA73A4-AEFB-447A-9741-59E77DBACE4F}" type="pres">
      <dgm:prSet presAssocID="{6A63EFE9-F57E-4E3F-A6A9-F53C58E7E255}" presName="nodeFollowingNodes" presStyleLbl="node1" presStyleIdx="1" presStyleCnt="5" custRadScaleRad="99269" custRadScaleInc="359">
        <dgm:presLayoutVars>
          <dgm:bulletEnabled val="1"/>
        </dgm:presLayoutVars>
      </dgm:prSet>
      <dgm:spPr/>
      <dgm:t>
        <a:bodyPr/>
        <a:lstStyle/>
        <a:p>
          <a:endParaRPr lang="en-US"/>
        </a:p>
      </dgm:t>
    </dgm:pt>
    <dgm:pt modelId="{F63F1B14-9E04-4EED-A1BE-7A4E7EF35AEC}" type="pres">
      <dgm:prSet presAssocID="{2B223B16-858E-497C-9150-005B16D0489A}" presName="nodeFollowingNodes" presStyleLbl="node1" presStyleIdx="2" presStyleCnt="5">
        <dgm:presLayoutVars>
          <dgm:bulletEnabled val="1"/>
        </dgm:presLayoutVars>
      </dgm:prSet>
      <dgm:spPr/>
      <dgm:t>
        <a:bodyPr/>
        <a:lstStyle/>
        <a:p>
          <a:endParaRPr lang="en-US"/>
        </a:p>
      </dgm:t>
    </dgm:pt>
    <dgm:pt modelId="{D2E96BD1-EA20-4F3A-8599-D463671752B3}" type="pres">
      <dgm:prSet presAssocID="{979AC71C-F40A-4FDC-AD9A-C336C6F303E2}" presName="nodeFollowingNodes" presStyleLbl="node1" presStyleIdx="3" presStyleCnt="5">
        <dgm:presLayoutVars>
          <dgm:bulletEnabled val="1"/>
        </dgm:presLayoutVars>
      </dgm:prSet>
      <dgm:spPr/>
      <dgm:t>
        <a:bodyPr/>
        <a:lstStyle/>
        <a:p>
          <a:endParaRPr lang="en-US"/>
        </a:p>
      </dgm:t>
    </dgm:pt>
    <dgm:pt modelId="{6512E65E-7AC7-4754-85AD-B4B1DD2AEE36}" type="pres">
      <dgm:prSet presAssocID="{027975FC-1AE6-4EF0-8E6E-97725683875B}" presName="nodeFollowingNodes" presStyleLbl="node1" presStyleIdx="4" presStyleCnt="5">
        <dgm:presLayoutVars>
          <dgm:bulletEnabled val="1"/>
        </dgm:presLayoutVars>
      </dgm:prSet>
      <dgm:spPr/>
      <dgm:t>
        <a:bodyPr/>
        <a:lstStyle/>
        <a:p>
          <a:endParaRPr lang="en-US"/>
        </a:p>
      </dgm:t>
    </dgm:pt>
  </dgm:ptLst>
  <dgm:cxnLst>
    <dgm:cxn modelId="{38A8A026-B208-4809-8E7E-40326A107754}" type="presOf" srcId="{12DBCFC2-65C5-4C29-B6FD-2B13E00352C6}" destId="{BF7614CF-80A2-4AB5-8AAE-952DFF38BF83}" srcOrd="0" destOrd="0" presId="urn:microsoft.com/office/officeart/2005/8/layout/cycle3"/>
    <dgm:cxn modelId="{C9E7FF65-CDCA-4EF9-8D2D-011B32FC4373}" srcId="{00DDE7B4-6F20-4A65-B79D-7791CD97DC9C}" destId="{979AC71C-F40A-4FDC-AD9A-C336C6F303E2}" srcOrd="3" destOrd="0" parTransId="{E0F72D81-7681-40F6-9411-0505A1FE3F60}" sibTransId="{F1547EA1-C1EF-4F6B-97D2-1053CE7C6FE5}"/>
    <dgm:cxn modelId="{E18876AB-AD22-46DC-A35D-7A62589030BB}" type="presOf" srcId="{6A63EFE9-F57E-4E3F-A6A9-F53C58E7E255}" destId="{68BA73A4-AEFB-447A-9741-59E77DBACE4F}" srcOrd="0" destOrd="0" presId="urn:microsoft.com/office/officeart/2005/8/layout/cycle3"/>
    <dgm:cxn modelId="{51653DDF-9F5E-4A69-A058-0F97AC626496}" type="presOf" srcId="{027975FC-1AE6-4EF0-8E6E-97725683875B}" destId="{6512E65E-7AC7-4754-85AD-B4B1DD2AEE36}" srcOrd="0" destOrd="0" presId="urn:microsoft.com/office/officeart/2005/8/layout/cycle3"/>
    <dgm:cxn modelId="{89E1EF35-94B9-4BB9-B42A-527A4FD9B97D}" type="presOf" srcId="{93EB53F6-BB4C-4069-A6BA-C5088F052BF5}" destId="{14B9CCA0-CAA7-4625-B73D-E4E718DE9FAF}" srcOrd="0" destOrd="0" presId="urn:microsoft.com/office/officeart/2005/8/layout/cycle3"/>
    <dgm:cxn modelId="{B5B30504-B6D4-48F6-9A25-61092AC4C408}" srcId="{00DDE7B4-6F20-4A65-B79D-7791CD97DC9C}" destId="{2B223B16-858E-497C-9150-005B16D0489A}" srcOrd="2" destOrd="0" parTransId="{7387507A-E7D6-452E-815E-E02EF876F4F8}" sibTransId="{E88111ED-38F3-4454-A64D-65E025EA9A0E}"/>
    <dgm:cxn modelId="{0C6C7BB8-C081-46B3-99F9-9543F1926EA3}" srcId="{00DDE7B4-6F20-4A65-B79D-7791CD97DC9C}" destId="{6A63EFE9-F57E-4E3F-A6A9-F53C58E7E255}" srcOrd="1" destOrd="0" parTransId="{7C901A25-3BEA-40FF-B162-23CD1C6E649B}" sibTransId="{9F6759E7-0817-4677-A5CA-8807ED063995}"/>
    <dgm:cxn modelId="{149F90E5-1EE6-4870-B608-F2349B341CA9}" type="presOf" srcId="{00DDE7B4-6F20-4A65-B79D-7791CD97DC9C}" destId="{58C44945-85D4-46F6-A81C-6ABE18CC9D15}" srcOrd="0" destOrd="0" presId="urn:microsoft.com/office/officeart/2005/8/layout/cycle3"/>
    <dgm:cxn modelId="{8CC914CF-8F3A-43A2-82D9-BEEC3945E671}" srcId="{00DDE7B4-6F20-4A65-B79D-7791CD97DC9C}" destId="{93EB53F6-BB4C-4069-A6BA-C5088F052BF5}" srcOrd="0" destOrd="0" parTransId="{01DAEA6D-3D21-4683-BDED-D33F09C9A544}" sibTransId="{12DBCFC2-65C5-4C29-B6FD-2B13E00352C6}"/>
    <dgm:cxn modelId="{3C1A2912-9AF8-4317-B58B-8996ACF1868C}" type="presOf" srcId="{2B223B16-858E-497C-9150-005B16D0489A}" destId="{F63F1B14-9E04-4EED-A1BE-7A4E7EF35AEC}" srcOrd="0" destOrd="0" presId="urn:microsoft.com/office/officeart/2005/8/layout/cycle3"/>
    <dgm:cxn modelId="{CF82659C-09ED-4490-9AF6-544A36661E80}" srcId="{00DDE7B4-6F20-4A65-B79D-7791CD97DC9C}" destId="{027975FC-1AE6-4EF0-8E6E-97725683875B}" srcOrd="4" destOrd="0" parTransId="{208E349A-3B57-4340-8A65-906D4BF93BFA}" sibTransId="{12C0D941-20BF-4D4E-BE2B-E7D9A2F2EFEC}"/>
    <dgm:cxn modelId="{6E4C2A6A-A6F0-405D-98C4-4E22ACF2A46B}" type="presOf" srcId="{979AC71C-F40A-4FDC-AD9A-C336C6F303E2}" destId="{D2E96BD1-EA20-4F3A-8599-D463671752B3}" srcOrd="0" destOrd="0" presId="urn:microsoft.com/office/officeart/2005/8/layout/cycle3"/>
    <dgm:cxn modelId="{84CA8CF3-B163-4CF3-A0FE-D5A65CEFE80E}" type="presParOf" srcId="{58C44945-85D4-46F6-A81C-6ABE18CC9D15}" destId="{67348B05-0B39-4281-9915-23CB32806D61}" srcOrd="0" destOrd="0" presId="urn:microsoft.com/office/officeart/2005/8/layout/cycle3"/>
    <dgm:cxn modelId="{9012BD6A-7127-4F2E-947E-9EAE1643CD94}" type="presParOf" srcId="{67348B05-0B39-4281-9915-23CB32806D61}" destId="{14B9CCA0-CAA7-4625-B73D-E4E718DE9FAF}" srcOrd="0" destOrd="0" presId="urn:microsoft.com/office/officeart/2005/8/layout/cycle3"/>
    <dgm:cxn modelId="{8A6660D5-04EE-4D82-A085-06B83A332C01}" type="presParOf" srcId="{67348B05-0B39-4281-9915-23CB32806D61}" destId="{BF7614CF-80A2-4AB5-8AAE-952DFF38BF83}" srcOrd="1" destOrd="0" presId="urn:microsoft.com/office/officeart/2005/8/layout/cycle3"/>
    <dgm:cxn modelId="{9EC3013A-A00D-40E3-9839-EC17B58B87EE}" type="presParOf" srcId="{67348B05-0B39-4281-9915-23CB32806D61}" destId="{68BA73A4-AEFB-447A-9741-59E77DBACE4F}" srcOrd="2" destOrd="0" presId="urn:microsoft.com/office/officeart/2005/8/layout/cycle3"/>
    <dgm:cxn modelId="{A5FD04BB-ECC7-43B5-9E9F-29081B912DD1}" type="presParOf" srcId="{67348B05-0B39-4281-9915-23CB32806D61}" destId="{F63F1B14-9E04-4EED-A1BE-7A4E7EF35AEC}" srcOrd="3" destOrd="0" presId="urn:microsoft.com/office/officeart/2005/8/layout/cycle3"/>
    <dgm:cxn modelId="{0DF21020-DE4D-4F0A-868B-1BA4B5454CD3}" type="presParOf" srcId="{67348B05-0B39-4281-9915-23CB32806D61}" destId="{D2E96BD1-EA20-4F3A-8599-D463671752B3}" srcOrd="4" destOrd="0" presId="urn:microsoft.com/office/officeart/2005/8/layout/cycle3"/>
    <dgm:cxn modelId="{B9D3DDFF-0851-4863-8BAE-EEF9F6AF6F0E}" type="presParOf" srcId="{67348B05-0B39-4281-9915-23CB32806D61}" destId="{6512E65E-7AC7-4754-85AD-B4B1DD2AEE36}"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09D3B6-111A-449C-805B-A464A7346F78}"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1421C7BF-AC3B-4989-874F-F6CB6CF63D10}">
      <dgm:prSet phldrT="[Text]"/>
      <dgm:spPr/>
      <dgm:t>
        <a:bodyPr/>
        <a:lstStyle/>
        <a:p>
          <a:r>
            <a:rPr lang="en-US" b="1" dirty="0" smtClean="0">
              <a:solidFill>
                <a:schemeClr val="bg1"/>
              </a:solidFill>
            </a:rPr>
            <a:t>You should be aware of mitigation issues in your community</a:t>
          </a:r>
          <a:endParaRPr lang="en-US" b="1" dirty="0">
            <a:solidFill>
              <a:schemeClr val="bg1"/>
            </a:solidFill>
          </a:endParaRPr>
        </a:p>
      </dgm:t>
    </dgm:pt>
    <dgm:pt modelId="{A6B1E26D-7985-4578-8D97-8083E31CFCC8}" type="parTrans" cxnId="{31D6BECD-BFDE-43ED-97FB-6AD0848F1B27}">
      <dgm:prSet/>
      <dgm:spPr/>
      <dgm:t>
        <a:bodyPr/>
        <a:lstStyle/>
        <a:p>
          <a:endParaRPr lang="en-US"/>
        </a:p>
      </dgm:t>
    </dgm:pt>
    <dgm:pt modelId="{26AEDB06-69A0-4D53-8A8D-6910424FBE35}" type="sibTrans" cxnId="{31D6BECD-BFDE-43ED-97FB-6AD0848F1B27}">
      <dgm:prSet/>
      <dgm:spPr/>
      <dgm:t>
        <a:bodyPr/>
        <a:lstStyle/>
        <a:p>
          <a:endParaRPr lang="en-US"/>
        </a:p>
      </dgm:t>
    </dgm:pt>
    <dgm:pt modelId="{E405D03A-D2DE-4C4B-9EB3-B9F33557415D}">
      <dgm:prSet phldrT="[Text]"/>
      <dgm:spPr/>
      <dgm:t>
        <a:bodyPr/>
        <a:lstStyle/>
        <a:p>
          <a:r>
            <a:rPr lang="en-US" b="1" dirty="0" smtClean="0">
              <a:solidFill>
                <a:schemeClr val="bg1"/>
              </a:solidFill>
            </a:rPr>
            <a:t>Learn the high-risk areas</a:t>
          </a:r>
          <a:endParaRPr lang="en-US" b="1" dirty="0">
            <a:solidFill>
              <a:schemeClr val="bg1"/>
            </a:solidFill>
          </a:endParaRPr>
        </a:p>
      </dgm:t>
    </dgm:pt>
    <dgm:pt modelId="{41EE3600-82C4-4BDE-954D-5B9ED0313A5A}" type="parTrans" cxnId="{AAE6EE01-44D2-40F3-9E8C-47AD3E38B152}">
      <dgm:prSet/>
      <dgm:spPr/>
      <dgm:t>
        <a:bodyPr/>
        <a:lstStyle/>
        <a:p>
          <a:endParaRPr lang="en-US"/>
        </a:p>
      </dgm:t>
    </dgm:pt>
    <dgm:pt modelId="{4281A845-23F1-41D1-8209-937E7DD5135D}" type="sibTrans" cxnId="{AAE6EE01-44D2-40F3-9E8C-47AD3E38B152}">
      <dgm:prSet/>
      <dgm:spPr/>
      <dgm:t>
        <a:bodyPr/>
        <a:lstStyle/>
        <a:p>
          <a:endParaRPr lang="en-US"/>
        </a:p>
      </dgm:t>
    </dgm:pt>
    <dgm:pt modelId="{4C972038-71BA-4E13-B87B-E85A5CC87CFF}">
      <dgm:prSet phldrT="[Text]"/>
      <dgm:spPr/>
      <dgm:t>
        <a:bodyPr/>
        <a:lstStyle/>
        <a:p>
          <a:r>
            <a:rPr lang="en-US" b="1" dirty="0" smtClean="0">
              <a:solidFill>
                <a:schemeClr val="bg1"/>
              </a:solidFill>
            </a:rPr>
            <a:t>Learn the existing or potential projects and how they are funded</a:t>
          </a:r>
          <a:endParaRPr lang="en-US" b="1" dirty="0">
            <a:solidFill>
              <a:schemeClr val="bg1"/>
            </a:solidFill>
          </a:endParaRPr>
        </a:p>
      </dgm:t>
    </dgm:pt>
    <dgm:pt modelId="{36747DF4-8624-44BC-A292-FD01A43E015D}" type="parTrans" cxnId="{A74F8EFE-5187-48CD-9310-21470AC1CC24}">
      <dgm:prSet/>
      <dgm:spPr/>
      <dgm:t>
        <a:bodyPr/>
        <a:lstStyle/>
        <a:p>
          <a:endParaRPr lang="en-US"/>
        </a:p>
      </dgm:t>
    </dgm:pt>
    <dgm:pt modelId="{7B301CEF-5876-4F31-801A-B7F4B2950952}" type="sibTrans" cxnId="{A74F8EFE-5187-48CD-9310-21470AC1CC24}">
      <dgm:prSet/>
      <dgm:spPr/>
      <dgm:t>
        <a:bodyPr/>
        <a:lstStyle/>
        <a:p>
          <a:endParaRPr lang="en-US"/>
        </a:p>
      </dgm:t>
    </dgm:pt>
    <dgm:pt modelId="{8CFA3CB5-92D0-4567-BB04-6F155731DB15}" type="pres">
      <dgm:prSet presAssocID="{AB09D3B6-111A-449C-805B-A464A7346F78}" presName="linearFlow" presStyleCnt="0">
        <dgm:presLayoutVars>
          <dgm:dir/>
          <dgm:resizeHandles val="exact"/>
        </dgm:presLayoutVars>
      </dgm:prSet>
      <dgm:spPr/>
      <dgm:t>
        <a:bodyPr/>
        <a:lstStyle/>
        <a:p>
          <a:endParaRPr lang="en-US"/>
        </a:p>
      </dgm:t>
    </dgm:pt>
    <dgm:pt modelId="{ABD6732E-B6C6-469D-B0D0-7DFB04ED0086}" type="pres">
      <dgm:prSet presAssocID="{1421C7BF-AC3B-4989-874F-F6CB6CF63D10}" presName="composite" presStyleCnt="0"/>
      <dgm:spPr/>
    </dgm:pt>
    <dgm:pt modelId="{4A6D746D-390D-4D07-A2F7-A769137198EB}" type="pres">
      <dgm:prSet presAssocID="{1421C7BF-AC3B-4989-874F-F6CB6CF63D1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15000" b="-15000"/>
          </a:stretch>
        </a:blipFill>
      </dgm:spPr>
      <dgm:t>
        <a:bodyPr/>
        <a:lstStyle/>
        <a:p>
          <a:endParaRPr lang="en-US"/>
        </a:p>
      </dgm:t>
    </dgm:pt>
    <dgm:pt modelId="{5187C4CF-ED02-4D4B-BD31-F997503BE23C}" type="pres">
      <dgm:prSet presAssocID="{1421C7BF-AC3B-4989-874F-F6CB6CF63D10}" presName="txShp" presStyleLbl="node1" presStyleIdx="0" presStyleCnt="3">
        <dgm:presLayoutVars>
          <dgm:bulletEnabled val="1"/>
        </dgm:presLayoutVars>
      </dgm:prSet>
      <dgm:spPr/>
      <dgm:t>
        <a:bodyPr/>
        <a:lstStyle/>
        <a:p>
          <a:endParaRPr lang="en-US"/>
        </a:p>
      </dgm:t>
    </dgm:pt>
    <dgm:pt modelId="{3206CFA2-FA79-4CCF-85A9-92BDF2C5D14A}" type="pres">
      <dgm:prSet presAssocID="{26AEDB06-69A0-4D53-8A8D-6910424FBE35}" presName="spacing" presStyleCnt="0"/>
      <dgm:spPr/>
    </dgm:pt>
    <dgm:pt modelId="{E0C88F33-C3A1-4310-90CA-E2CC13CAB125}" type="pres">
      <dgm:prSet presAssocID="{E405D03A-D2DE-4C4B-9EB3-B9F33557415D}" presName="composite" presStyleCnt="0"/>
      <dgm:spPr/>
    </dgm:pt>
    <dgm:pt modelId="{D092A0DA-9F2E-48AF-BC2B-41BAD0025135}" type="pres">
      <dgm:prSet presAssocID="{E405D03A-D2DE-4C4B-9EB3-B9F33557415D}"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25000" r="-25000"/>
          </a:stretch>
        </a:blipFill>
      </dgm:spPr>
      <dgm:t>
        <a:bodyPr/>
        <a:lstStyle/>
        <a:p>
          <a:endParaRPr lang="en-US"/>
        </a:p>
      </dgm:t>
    </dgm:pt>
    <dgm:pt modelId="{3FFD0A19-A132-4609-9A0C-0B15DBEB2516}" type="pres">
      <dgm:prSet presAssocID="{E405D03A-D2DE-4C4B-9EB3-B9F33557415D}" presName="txShp" presStyleLbl="node1" presStyleIdx="1" presStyleCnt="3">
        <dgm:presLayoutVars>
          <dgm:bulletEnabled val="1"/>
        </dgm:presLayoutVars>
      </dgm:prSet>
      <dgm:spPr/>
      <dgm:t>
        <a:bodyPr/>
        <a:lstStyle/>
        <a:p>
          <a:endParaRPr lang="en-US"/>
        </a:p>
      </dgm:t>
    </dgm:pt>
    <dgm:pt modelId="{75012959-3C7B-4930-915E-2CB0F1595679}" type="pres">
      <dgm:prSet presAssocID="{4281A845-23F1-41D1-8209-937E7DD5135D}" presName="spacing" presStyleCnt="0"/>
      <dgm:spPr/>
    </dgm:pt>
    <dgm:pt modelId="{99DB4585-FAD3-4E5B-BBAC-854C856B803E}" type="pres">
      <dgm:prSet presAssocID="{4C972038-71BA-4E13-B87B-E85A5CC87CFF}" presName="composite" presStyleCnt="0"/>
      <dgm:spPr/>
    </dgm:pt>
    <dgm:pt modelId="{87888863-AA48-49A3-B72C-A312EAF2BF66}" type="pres">
      <dgm:prSet presAssocID="{4C972038-71BA-4E13-B87B-E85A5CC87CFF}"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7000" r="-17000"/>
          </a:stretch>
        </a:blipFill>
      </dgm:spPr>
      <dgm:t>
        <a:bodyPr/>
        <a:lstStyle/>
        <a:p>
          <a:endParaRPr lang="en-US"/>
        </a:p>
      </dgm:t>
    </dgm:pt>
    <dgm:pt modelId="{52B1E76E-EC66-46EA-BE61-B26E8B0FDC9E}" type="pres">
      <dgm:prSet presAssocID="{4C972038-71BA-4E13-B87B-E85A5CC87CFF}" presName="txShp" presStyleLbl="node1" presStyleIdx="2" presStyleCnt="3">
        <dgm:presLayoutVars>
          <dgm:bulletEnabled val="1"/>
        </dgm:presLayoutVars>
      </dgm:prSet>
      <dgm:spPr/>
      <dgm:t>
        <a:bodyPr/>
        <a:lstStyle/>
        <a:p>
          <a:endParaRPr lang="en-US"/>
        </a:p>
      </dgm:t>
    </dgm:pt>
  </dgm:ptLst>
  <dgm:cxnLst>
    <dgm:cxn modelId="{9F841A51-9E7B-4E75-9D62-E251D5F32FAD}" type="presOf" srcId="{4C972038-71BA-4E13-B87B-E85A5CC87CFF}" destId="{52B1E76E-EC66-46EA-BE61-B26E8B0FDC9E}" srcOrd="0" destOrd="0" presId="urn:microsoft.com/office/officeart/2005/8/layout/vList3#1"/>
    <dgm:cxn modelId="{0D582867-573B-4FFD-BDF3-0081A4BA8B5F}" type="presOf" srcId="{AB09D3B6-111A-449C-805B-A464A7346F78}" destId="{8CFA3CB5-92D0-4567-BB04-6F155731DB15}" srcOrd="0" destOrd="0" presId="urn:microsoft.com/office/officeart/2005/8/layout/vList3#1"/>
    <dgm:cxn modelId="{A74F8EFE-5187-48CD-9310-21470AC1CC24}" srcId="{AB09D3B6-111A-449C-805B-A464A7346F78}" destId="{4C972038-71BA-4E13-B87B-E85A5CC87CFF}" srcOrd="2" destOrd="0" parTransId="{36747DF4-8624-44BC-A292-FD01A43E015D}" sibTransId="{7B301CEF-5876-4F31-801A-B7F4B2950952}"/>
    <dgm:cxn modelId="{DD5390CD-F2BC-4A7B-A8D7-EC5C8C83345D}" type="presOf" srcId="{E405D03A-D2DE-4C4B-9EB3-B9F33557415D}" destId="{3FFD0A19-A132-4609-9A0C-0B15DBEB2516}" srcOrd="0" destOrd="0" presId="urn:microsoft.com/office/officeart/2005/8/layout/vList3#1"/>
    <dgm:cxn modelId="{AAE6EE01-44D2-40F3-9E8C-47AD3E38B152}" srcId="{AB09D3B6-111A-449C-805B-A464A7346F78}" destId="{E405D03A-D2DE-4C4B-9EB3-B9F33557415D}" srcOrd="1" destOrd="0" parTransId="{41EE3600-82C4-4BDE-954D-5B9ED0313A5A}" sibTransId="{4281A845-23F1-41D1-8209-937E7DD5135D}"/>
    <dgm:cxn modelId="{3D86B253-1A6D-4CAC-B48D-DF4F2BEAE119}" type="presOf" srcId="{1421C7BF-AC3B-4989-874F-F6CB6CF63D10}" destId="{5187C4CF-ED02-4D4B-BD31-F997503BE23C}" srcOrd="0" destOrd="0" presId="urn:microsoft.com/office/officeart/2005/8/layout/vList3#1"/>
    <dgm:cxn modelId="{31D6BECD-BFDE-43ED-97FB-6AD0848F1B27}" srcId="{AB09D3B6-111A-449C-805B-A464A7346F78}" destId="{1421C7BF-AC3B-4989-874F-F6CB6CF63D10}" srcOrd="0" destOrd="0" parTransId="{A6B1E26D-7985-4578-8D97-8083E31CFCC8}" sibTransId="{26AEDB06-69A0-4D53-8A8D-6910424FBE35}"/>
    <dgm:cxn modelId="{717909B4-F51D-495F-8DA9-4B9602EBD481}" type="presParOf" srcId="{8CFA3CB5-92D0-4567-BB04-6F155731DB15}" destId="{ABD6732E-B6C6-469D-B0D0-7DFB04ED0086}" srcOrd="0" destOrd="0" presId="urn:microsoft.com/office/officeart/2005/8/layout/vList3#1"/>
    <dgm:cxn modelId="{9038E35E-B12A-4700-819E-EDDB265EF5AC}" type="presParOf" srcId="{ABD6732E-B6C6-469D-B0D0-7DFB04ED0086}" destId="{4A6D746D-390D-4D07-A2F7-A769137198EB}" srcOrd="0" destOrd="0" presId="urn:microsoft.com/office/officeart/2005/8/layout/vList3#1"/>
    <dgm:cxn modelId="{7C633B54-2434-460F-A6A0-F5AA9924C653}" type="presParOf" srcId="{ABD6732E-B6C6-469D-B0D0-7DFB04ED0086}" destId="{5187C4CF-ED02-4D4B-BD31-F997503BE23C}" srcOrd="1" destOrd="0" presId="urn:microsoft.com/office/officeart/2005/8/layout/vList3#1"/>
    <dgm:cxn modelId="{43B3CDEE-75AE-4CCD-8151-C0326BF822A6}" type="presParOf" srcId="{8CFA3CB5-92D0-4567-BB04-6F155731DB15}" destId="{3206CFA2-FA79-4CCF-85A9-92BDF2C5D14A}" srcOrd="1" destOrd="0" presId="urn:microsoft.com/office/officeart/2005/8/layout/vList3#1"/>
    <dgm:cxn modelId="{D1C44DA3-E1A8-45B2-8419-B7F556E78AD5}" type="presParOf" srcId="{8CFA3CB5-92D0-4567-BB04-6F155731DB15}" destId="{E0C88F33-C3A1-4310-90CA-E2CC13CAB125}" srcOrd="2" destOrd="0" presId="urn:microsoft.com/office/officeart/2005/8/layout/vList3#1"/>
    <dgm:cxn modelId="{9A672C56-F8F5-41F2-BA87-421BEC1EEAE1}" type="presParOf" srcId="{E0C88F33-C3A1-4310-90CA-E2CC13CAB125}" destId="{D092A0DA-9F2E-48AF-BC2B-41BAD0025135}" srcOrd="0" destOrd="0" presId="urn:microsoft.com/office/officeart/2005/8/layout/vList3#1"/>
    <dgm:cxn modelId="{232B607C-F0C3-4EB4-A3DD-B7B883C29304}" type="presParOf" srcId="{E0C88F33-C3A1-4310-90CA-E2CC13CAB125}" destId="{3FFD0A19-A132-4609-9A0C-0B15DBEB2516}" srcOrd="1" destOrd="0" presId="urn:microsoft.com/office/officeart/2005/8/layout/vList3#1"/>
    <dgm:cxn modelId="{71C23221-B1CE-4869-952D-5AFB474872D5}" type="presParOf" srcId="{8CFA3CB5-92D0-4567-BB04-6F155731DB15}" destId="{75012959-3C7B-4930-915E-2CB0F1595679}" srcOrd="3" destOrd="0" presId="urn:microsoft.com/office/officeart/2005/8/layout/vList3#1"/>
    <dgm:cxn modelId="{5A22D86D-061B-4C1D-A96B-B9B33212603D}" type="presParOf" srcId="{8CFA3CB5-92D0-4567-BB04-6F155731DB15}" destId="{99DB4585-FAD3-4E5B-BBAC-854C856B803E}" srcOrd="4" destOrd="0" presId="urn:microsoft.com/office/officeart/2005/8/layout/vList3#1"/>
    <dgm:cxn modelId="{6EE4B3C7-E4D5-4A4B-8A35-8E9715025FA5}" type="presParOf" srcId="{99DB4585-FAD3-4E5B-BBAC-854C856B803E}" destId="{87888863-AA48-49A3-B72C-A312EAF2BF66}" srcOrd="0" destOrd="0" presId="urn:microsoft.com/office/officeart/2005/8/layout/vList3#1"/>
    <dgm:cxn modelId="{DF2F53FE-1290-46D8-8DF8-1B50BC27D1CF}" type="presParOf" srcId="{99DB4585-FAD3-4E5B-BBAC-854C856B803E}" destId="{52B1E76E-EC66-46EA-BE61-B26E8B0FDC9E}"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118D90-2331-4F31-9CFD-09C3AA70DAEF}" type="doc">
      <dgm:prSet loTypeId="urn:microsoft.com/office/officeart/2005/8/layout/pList2#1" loCatId="list" qsTypeId="urn:microsoft.com/office/officeart/2005/8/quickstyle/simple1" qsCatId="simple" csTypeId="urn:microsoft.com/office/officeart/2005/8/colors/accent1_2" csCatId="accent1" phldr="1"/>
      <dgm:spPr/>
    </dgm:pt>
    <dgm:pt modelId="{900671B1-68D5-47F5-B426-B0EC142BA784}">
      <dgm:prSet phldrT="[Text]" custT="1"/>
      <dgm:spPr/>
      <dgm:t>
        <a:bodyPr/>
        <a:lstStyle/>
        <a:p>
          <a:r>
            <a:rPr lang="en-US" sz="1400" b="1" dirty="0" smtClean="0">
              <a:solidFill>
                <a:schemeClr val="tx1"/>
              </a:solidFill>
            </a:rPr>
            <a:t>Assess housing impacts and pre/post disaster needs, identify available options for temporary housing, and support the local development plan for permanent housing</a:t>
          </a:r>
        </a:p>
        <a:p>
          <a:endParaRPr lang="en-US" sz="1800" dirty="0" smtClean="0">
            <a:solidFill>
              <a:schemeClr val="bg1"/>
            </a:solidFill>
          </a:endParaRPr>
        </a:p>
      </dgm:t>
    </dgm:pt>
    <dgm:pt modelId="{DCBA646E-ABDD-4AC0-B983-1FED6A9790FE}" type="parTrans" cxnId="{D1C5E4E1-57E9-4FBA-A3EB-25D03713EA97}">
      <dgm:prSet/>
      <dgm:spPr/>
      <dgm:t>
        <a:bodyPr/>
        <a:lstStyle/>
        <a:p>
          <a:endParaRPr lang="en-US"/>
        </a:p>
      </dgm:t>
    </dgm:pt>
    <dgm:pt modelId="{989A168F-7840-4D16-9951-3E337058B9D2}" type="sibTrans" cxnId="{D1C5E4E1-57E9-4FBA-A3EB-25D03713EA97}">
      <dgm:prSet/>
      <dgm:spPr/>
      <dgm:t>
        <a:bodyPr/>
        <a:lstStyle/>
        <a:p>
          <a:endParaRPr lang="en-US"/>
        </a:p>
      </dgm:t>
    </dgm:pt>
    <dgm:pt modelId="{87BC63E4-2AFD-4A2C-9A44-0D6057B3AEBB}">
      <dgm:prSet phldrT="[Text]" custT="1"/>
      <dgm:spPr/>
      <dgm:t>
        <a:bodyPr/>
        <a:lstStyle/>
        <a:p>
          <a:r>
            <a:rPr lang="en-US" sz="1400" b="1" dirty="0" smtClean="0">
              <a:solidFill>
                <a:schemeClr val="tx1"/>
              </a:solidFill>
            </a:rPr>
            <a:t>Facilitate the restoration of and sustain essential services to maintain community functionality</a:t>
          </a:r>
        </a:p>
      </dgm:t>
    </dgm:pt>
    <dgm:pt modelId="{32EE6F34-C876-48A0-A9CE-5A42E363A4EF}" type="parTrans" cxnId="{C2471182-8FB3-4FC2-99A0-7078A27E7514}">
      <dgm:prSet/>
      <dgm:spPr/>
      <dgm:t>
        <a:bodyPr/>
        <a:lstStyle/>
        <a:p>
          <a:endParaRPr lang="en-US"/>
        </a:p>
      </dgm:t>
    </dgm:pt>
    <dgm:pt modelId="{FB734A6B-EDE2-4B29-9E6A-190557C4C88B}" type="sibTrans" cxnId="{C2471182-8FB3-4FC2-99A0-7078A27E7514}">
      <dgm:prSet/>
      <dgm:spPr/>
      <dgm:t>
        <a:bodyPr/>
        <a:lstStyle/>
        <a:p>
          <a:endParaRPr lang="en-US"/>
        </a:p>
      </dgm:t>
    </dgm:pt>
    <dgm:pt modelId="{C46545C4-B990-464D-B540-2642DBE7A00C}">
      <dgm:prSet phldrT="[Text]" custT="1"/>
      <dgm:spPr/>
      <dgm:t>
        <a:bodyPr/>
        <a:lstStyle/>
        <a:p>
          <a:r>
            <a:rPr lang="en-US" sz="1400" b="1" dirty="0" smtClean="0">
              <a:solidFill>
                <a:schemeClr val="tx1"/>
              </a:solidFill>
            </a:rPr>
            <a:t>Implement measures to protect and stabilize natural resources and culturally significant documents, objects and structures</a:t>
          </a:r>
          <a:endParaRPr lang="en-US" sz="1400" b="1" dirty="0">
            <a:solidFill>
              <a:schemeClr val="tx1"/>
            </a:solidFill>
          </a:endParaRPr>
        </a:p>
      </dgm:t>
    </dgm:pt>
    <dgm:pt modelId="{FBF3971F-DA9E-47D8-8897-81F3ECC81558}" type="parTrans" cxnId="{5C4AEED5-335A-4AAA-9326-B13B7889BEA0}">
      <dgm:prSet/>
      <dgm:spPr/>
      <dgm:t>
        <a:bodyPr/>
        <a:lstStyle/>
        <a:p>
          <a:endParaRPr lang="en-US"/>
        </a:p>
      </dgm:t>
    </dgm:pt>
    <dgm:pt modelId="{76420EBA-601B-49DC-B84E-FA54A9FCF6B0}" type="sibTrans" cxnId="{5C4AEED5-335A-4AAA-9326-B13B7889BEA0}">
      <dgm:prSet/>
      <dgm:spPr/>
      <dgm:t>
        <a:bodyPr/>
        <a:lstStyle/>
        <a:p>
          <a:endParaRPr lang="en-US"/>
        </a:p>
      </dgm:t>
    </dgm:pt>
    <dgm:pt modelId="{E338F45E-806B-440D-AA70-1E18F0CE4011}" type="pres">
      <dgm:prSet presAssocID="{49118D90-2331-4F31-9CFD-09C3AA70DAEF}" presName="Name0" presStyleCnt="0">
        <dgm:presLayoutVars>
          <dgm:dir/>
          <dgm:resizeHandles val="exact"/>
        </dgm:presLayoutVars>
      </dgm:prSet>
      <dgm:spPr/>
    </dgm:pt>
    <dgm:pt modelId="{EAC318AC-106D-466F-B1D8-7DAFF45D12B6}" type="pres">
      <dgm:prSet presAssocID="{49118D90-2331-4F31-9CFD-09C3AA70DAEF}" presName="bkgdShp" presStyleLbl="alignAccFollowNode1" presStyleIdx="0" presStyleCnt="1" custLinFactNeighborX="-997" custLinFactNeighborY="2164"/>
      <dgm:spPr/>
    </dgm:pt>
    <dgm:pt modelId="{26026BB9-53EE-4543-B1EB-D481AB7A4A4B}" type="pres">
      <dgm:prSet presAssocID="{49118D90-2331-4F31-9CFD-09C3AA70DAEF}" presName="linComp" presStyleCnt="0"/>
      <dgm:spPr/>
    </dgm:pt>
    <dgm:pt modelId="{EBC30724-1A7E-4957-B7F6-6931B069A520}" type="pres">
      <dgm:prSet presAssocID="{900671B1-68D5-47F5-B426-B0EC142BA784}" presName="compNode" presStyleCnt="0"/>
      <dgm:spPr/>
    </dgm:pt>
    <dgm:pt modelId="{940C4763-CA9E-4A61-9AD8-8818360628BD}" type="pres">
      <dgm:prSet presAssocID="{900671B1-68D5-47F5-B426-B0EC142BA784}" presName="node" presStyleLbl="node1" presStyleIdx="0" presStyleCnt="3" custLinFactNeighborX="-2587" custLinFactNeighborY="4147">
        <dgm:presLayoutVars>
          <dgm:bulletEnabled val="1"/>
        </dgm:presLayoutVars>
      </dgm:prSet>
      <dgm:spPr/>
      <dgm:t>
        <a:bodyPr/>
        <a:lstStyle/>
        <a:p>
          <a:endParaRPr lang="en-US"/>
        </a:p>
      </dgm:t>
    </dgm:pt>
    <dgm:pt modelId="{A16F7E67-FC52-40ED-9467-CD3E6D0E163A}" type="pres">
      <dgm:prSet presAssocID="{900671B1-68D5-47F5-B426-B0EC142BA784}" presName="invisiNode" presStyleLbl="node1" presStyleIdx="0" presStyleCnt="3"/>
      <dgm:spPr/>
    </dgm:pt>
    <dgm:pt modelId="{A3CFD734-4559-4F4F-B37D-DBF6BB558F30}" type="pres">
      <dgm:prSet presAssocID="{900671B1-68D5-47F5-B426-B0EC142BA784}"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5000" r="-5000"/>
          </a:stretch>
        </a:blipFill>
      </dgm:spPr>
    </dgm:pt>
    <dgm:pt modelId="{B08655BB-3AFC-4003-847B-F226B608E416}" type="pres">
      <dgm:prSet presAssocID="{989A168F-7840-4D16-9951-3E337058B9D2}" presName="sibTrans" presStyleLbl="sibTrans2D1" presStyleIdx="0" presStyleCnt="0"/>
      <dgm:spPr/>
      <dgm:t>
        <a:bodyPr/>
        <a:lstStyle/>
        <a:p>
          <a:endParaRPr lang="en-US"/>
        </a:p>
      </dgm:t>
    </dgm:pt>
    <dgm:pt modelId="{53CC6611-0DE2-437A-85E8-24E84E54F42F}" type="pres">
      <dgm:prSet presAssocID="{87BC63E4-2AFD-4A2C-9A44-0D6057B3AEBB}" presName="compNode" presStyleCnt="0"/>
      <dgm:spPr/>
    </dgm:pt>
    <dgm:pt modelId="{33898C01-9F95-4F82-8ABF-B053C10B7733}" type="pres">
      <dgm:prSet presAssocID="{87BC63E4-2AFD-4A2C-9A44-0D6057B3AEBB}" presName="node" presStyleLbl="node1" presStyleIdx="1" presStyleCnt="3" custLinFactNeighborY="443">
        <dgm:presLayoutVars>
          <dgm:bulletEnabled val="1"/>
        </dgm:presLayoutVars>
      </dgm:prSet>
      <dgm:spPr/>
      <dgm:t>
        <a:bodyPr/>
        <a:lstStyle/>
        <a:p>
          <a:endParaRPr lang="en-US"/>
        </a:p>
      </dgm:t>
    </dgm:pt>
    <dgm:pt modelId="{85A2E11F-B348-447E-B504-4A707DBB8D2B}" type="pres">
      <dgm:prSet presAssocID="{87BC63E4-2AFD-4A2C-9A44-0D6057B3AEBB}" presName="invisiNode" presStyleLbl="node1" presStyleIdx="1" presStyleCnt="3"/>
      <dgm:spPr/>
    </dgm:pt>
    <dgm:pt modelId="{29E341CE-2832-46A0-A1B7-DFF1678C332E}" type="pres">
      <dgm:prSet presAssocID="{87BC63E4-2AFD-4A2C-9A44-0D6057B3AEBB}"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6000" r="-6000"/>
          </a:stretch>
        </a:blipFill>
      </dgm:spPr>
    </dgm:pt>
    <dgm:pt modelId="{3F59C239-3550-480A-AE66-5BE458B4D1C5}" type="pres">
      <dgm:prSet presAssocID="{FB734A6B-EDE2-4B29-9E6A-190557C4C88B}" presName="sibTrans" presStyleLbl="sibTrans2D1" presStyleIdx="0" presStyleCnt="0"/>
      <dgm:spPr/>
      <dgm:t>
        <a:bodyPr/>
        <a:lstStyle/>
        <a:p>
          <a:endParaRPr lang="en-US"/>
        </a:p>
      </dgm:t>
    </dgm:pt>
    <dgm:pt modelId="{012EDC68-63FA-4638-94EC-BD889817CFFF}" type="pres">
      <dgm:prSet presAssocID="{C46545C4-B990-464D-B540-2642DBE7A00C}" presName="compNode" presStyleCnt="0"/>
      <dgm:spPr/>
    </dgm:pt>
    <dgm:pt modelId="{E6ADC14C-3174-451D-97C1-A2189AC48D6E}" type="pres">
      <dgm:prSet presAssocID="{C46545C4-B990-464D-B540-2642DBE7A00C}" presName="node" presStyleLbl="node1" presStyleIdx="2" presStyleCnt="3">
        <dgm:presLayoutVars>
          <dgm:bulletEnabled val="1"/>
        </dgm:presLayoutVars>
      </dgm:prSet>
      <dgm:spPr/>
      <dgm:t>
        <a:bodyPr/>
        <a:lstStyle/>
        <a:p>
          <a:endParaRPr lang="en-US"/>
        </a:p>
      </dgm:t>
    </dgm:pt>
    <dgm:pt modelId="{02F747EC-6A49-4447-83DE-4579540A0F51}" type="pres">
      <dgm:prSet presAssocID="{C46545C4-B990-464D-B540-2642DBE7A00C}" presName="invisiNode" presStyleLbl="node1" presStyleIdx="2" presStyleCnt="3"/>
      <dgm:spPr/>
    </dgm:pt>
    <dgm:pt modelId="{0C25B007-F165-4FC9-AA1C-4E0C62B790C2}" type="pres">
      <dgm:prSet presAssocID="{C46545C4-B990-464D-B540-2642DBE7A00C}"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l="-4000" r="-4000"/>
          </a:stretch>
        </a:blipFill>
      </dgm:spPr>
    </dgm:pt>
  </dgm:ptLst>
  <dgm:cxnLst>
    <dgm:cxn modelId="{D1C5E4E1-57E9-4FBA-A3EB-25D03713EA97}" srcId="{49118D90-2331-4F31-9CFD-09C3AA70DAEF}" destId="{900671B1-68D5-47F5-B426-B0EC142BA784}" srcOrd="0" destOrd="0" parTransId="{DCBA646E-ABDD-4AC0-B983-1FED6A9790FE}" sibTransId="{989A168F-7840-4D16-9951-3E337058B9D2}"/>
    <dgm:cxn modelId="{C2471182-8FB3-4FC2-99A0-7078A27E7514}" srcId="{49118D90-2331-4F31-9CFD-09C3AA70DAEF}" destId="{87BC63E4-2AFD-4A2C-9A44-0D6057B3AEBB}" srcOrd="1" destOrd="0" parTransId="{32EE6F34-C876-48A0-A9CE-5A42E363A4EF}" sibTransId="{FB734A6B-EDE2-4B29-9E6A-190557C4C88B}"/>
    <dgm:cxn modelId="{03B973EE-1566-4262-AEDF-7B83E6DF32B0}" type="presOf" srcId="{C46545C4-B990-464D-B540-2642DBE7A00C}" destId="{E6ADC14C-3174-451D-97C1-A2189AC48D6E}" srcOrd="0" destOrd="0" presId="urn:microsoft.com/office/officeart/2005/8/layout/pList2#1"/>
    <dgm:cxn modelId="{5D89140A-D2C5-41D9-8DD9-B2484E3EDFBD}" type="presOf" srcId="{49118D90-2331-4F31-9CFD-09C3AA70DAEF}" destId="{E338F45E-806B-440D-AA70-1E18F0CE4011}" srcOrd="0" destOrd="0" presId="urn:microsoft.com/office/officeart/2005/8/layout/pList2#1"/>
    <dgm:cxn modelId="{5C4AEED5-335A-4AAA-9326-B13B7889BEA0}" srcId="{49118D90-2331-4F31-9CFD-09C3AA70DAEF}" destId="{C46545C4-B990-464D-B540-2642DBE7A00C}" srcOrd="2" destOrd="0" parTransId="{FBF3971F-DA9E-47D8-8897-81F3ECC81558}" sibTransId="{76420EBA-601B-49DC-B84E-FA54A9FCF6B0}"/>
    <dgm:cxn modelId="{FF11F129-66F2-4FCD-9ECA-0A7B5ADA31EF}" type="presOf" srcId="{900671B1-68D5-47F5-B426-B0EC142BA784}" destId="{940C4763-CA9E-4A61-9AD8-8818360628BD}" srcOrd="0" destOrd="0" presId="urn:microsoft.com/office/officeart/2005/8/layout/pList2#1"/>
    <dgm:cxn modelId="{772F4CFD-E903-4A52-9269-0B9981BCD2B9}" type="presOf" srcId="{FB734A6B-EDE2-4B29-9E6A-190557C4C88B}" destId="{3F59C239-3550-480A-AE66-5BE458B4D1C5}" srcOrd="0" destOrd="0" presId="urn:microsoft.com/office/officeart/2005/8/layout/pList2#1"/>
    <dgm:cxn modelId="{57657E21-C984-4BCF-835A-87BCD78E4111}" type="presOf" srcId="{989A168F-7840-4D16-9951-3E337058B9D2}" destId="{B08655BB-3AFC-4003-847B-F226B608E416}" srcOrd="0" destOrd="0" presId="urn:microsoft.com/office/officeart/2005/8/layout/pList2#1"/>
    <dgm:cxn modelId="{A3F215F5-D070-4B6E-A253-C3752E4ABBE1}" type="presOf" srcId="{87BC63E4-2AFD-4A2C-9A44-0D6057B3AEBB}" destId="{33898C01-9F95-4F82-8ABF-B053C10B7733}" srcOrd="0" destOrd="0" presId="urn:microsoft.com/office/officeart/2005/8/layout/pList2#1"/>
    <dgm:cxn modelId="{5763542B-0FA8-4268-8410-90E9A018AEF7}" type="presParOf" srcId="{E338F45E-806B-440D-AA70-1E18F0CE4011}" destId="{EAC318AC-106D-466F-B1D8-7DAFF45D12B6}" srcOrd="0" destOrd="0" presId="urn:microsoft.com/office/officeart/2005/8/layout/pList2#1"/>
    <dgm:cxn modelId="{0C473B21-A286-483E-9D64-B8AAA03B73C3}" type="presParOf" srcId="{E338F45E-806B-440D-AA70-1E18F0CE4011}" destId="{26026BB9-53EE-4543-B1EB-D481AB7A4A4B}" srcOrd="1" destOrd="0" presId="urn:microsoft.com/office/officeart/2005/8/layout/pList2#1"/>
    <dgm:cxn modelId="{B1CBF9E2-E369-4677-9A99-34156D35CE99}" type="presParOf" srcId="{26026BB9-53EE-4543-B1EB-D481AB7A4A4B}" destId="{EBC30724-1A7E-4957-B7F6-6931B069A520}" srcOrd="0" destOrd="0" presId="urn:microsoft.com/office/officeart/2005/8/layout/pList2#1"/>
    <dgm:cxn modelId="{F6E4D7FA-48B6-40BA-8903-5EAEF35B910D}" type="presParOf" srcId="{EBC30724-1A7E-4957-B7F6-6931B069A520}" destId="{940C4763-CA9E-4A61-9AD8-8818360628BD}" srcOrd="0" destOrd="0" presId="urn:microsoft.com/office/officeart/2005/8/layout/pList2#1"/>
    <dgm:cxn modelId="{0117F14E-42FD-4BAF-92AA-89CE5EBD6288}" type="presParOf" srcId="{EBC30724-1A7E-4957-B7F6-6931B069A520}" destId="{A16F7E67-FC52-40ED-9467-CD3E6D0E163A}" srcOrd="1" destOrd="0" presId="urn:microsoft.com/office/officeart/2005/8/layout/pList2#1"/>
    <dgm:cxn modelId="{EAD1087F-5FEA-48AA-9D54-1ABF2672454B}" type="presParOf" srcId="{EBC30724-1A7E-4957-B7F6-6931B069A520}" destId="{A3CFD734-4559-4F4F-B37D-DBF6BB558F30}" srcOrd="2" destOrd="0" presId="urn:microsoft.com/office/officeart/2005/8/layout/pList2#1"/>
    <dgm:cxn modelId="{B66EE72F-777F-477A-BBA1-F5D0BA55E4D5}" type="presParOf" srcId="{26026BB9-53EE-4543-B1EB-D481AB7A4A4B}" destId="{B08655BB-3AFC-4003-847B-F226B608E416}" srcOrd="1" destOrd="0" presId="urn:microsoft.com/office/officeart/2005/8/layout/pList2#1"/>
    <dgm:cxn modelId="{B6AC076D-41EB-465D-A523-102A13B83F58}" type="presParOf" srcId="{26026BB9-53EE-4543-B1EB-D481AB7A4A4B}" destId="{53CC6611-0DE2-437A-85E8-24E84E54F42F}" srcOrd="2" destOrd="0" presId="urn:microsoft.com/office/officeart/2005/8/layout/pList2#1"/>
    <dgm:cxn modelId="{EC5BD0E8-41A9-424E-854C-7FC3EE9693EB}" type="presParOf" srcId="{53CC6611-0DE2-437A-85E8-24E84E54F42F}" destId="{33898C01-9F95-4F82-8ABF-B053C10B7733}" srcOrd="0" destOrd="0" presId="urn:microsoft.com/office/officeart/2005/8/layout/pList2#1"/>
    <dgm:cxn modelId="{C35BDB94-9409-4A0F-8E05-23CC2E967A14}" type="presParOf" srcId="{53CC6611-0DE2-437A-85E8-24E84E54F42F}" destId="{85A2E11F-B348-447E-B504-4A707DBB8D2B}" srcOrd="1" destOrd="0" presId="urn:microsoft.com/office/officeart/2005/8/layout/pList2#1"/>
    <dgm:cxn modelId="{C7D6A009-0D9F-412C-B1F7-7EBC4048078C}" type="presParOf" srcId="{53CC6611-0DE2-437A-85E8-24E84E54F42F}" destId="{29E341CE-2832-46A0-A1B7-DFF1678C332E}" srcOrd="2" destOrd="0" presId="urn:microsoft.com/office/officeart/2005/8/layout/pList2#1"/>
    <dgm:cxn modelId="{3F049C03-18C7-4337-A5FE-AFBB7BA1BC7A}" type="presParOf" srcId="{26026BB9-53EE-4543-B1EB-D481AB7A4A4B}" destId="{3F59C239-3550-480A-AE66-5BE458B4D1C5}" srcOrd="3" destOrd="0" presId="urn:microsoft.com/office/officeart/2005/8/layout/pList2#1"/>
    <dgm:cxn modelId="{C51FD4EF-3F60-4815-A8C5-934FDEEEA918}" type="presParOf" srcId="{26026BB9-53EE-4543-B1EB-D481AB7A4A4B}" destId="{012EDC68-63FA-4638-94EC-BD889817CFFF}" srcOrd="4" destOrd="0" presId="urn:microsoft.com/office/officeart/2005/8/layout/pList2#1"/>
    <dgm:cxn modelId="{FCBCAE87-70A8-4069-8779-A955AAE062AE}" type="presParOf" srcId="{012EDC68-63FA-4638-94EC-BD889817CFFF}" destId="{E6ADC14C-3174-451D-97C1-A2189AC48D6E}" srcOrd="0" destOrd="0" presId="urn:microsoft.com/office/officeart/2005/8/layout/pList2#1"/>
    <dgm:cxn modelId="{1BD6F218-D89D-485A-9DF8-1DF093F2F979}" type="presParOf" srcId="{012EDC68-63FA-4638-94EC-BD889817CFFF}" destId="{02F747EC-6A49-4447-83DE-4579540A0F51}" srcOrd="1" destOrd="0" presId="urn:microsoft.com/office/officeart/2005/8/layout/pList2#1"/>
    <dgm:cxn modelId="{BD6BE1CD-572C-4897-A9B8-DD6A9D5A8028}" type="presParOf" srcId="{012EDC68-63FA-4638-94EC-BD889817CFFF}" destId="{0C25B007-F165-4FC9-AA1C-4E0C62B790C2}"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6FF2AB-5AE8-4219-8A0B-10F73339D3A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FFFC6B2B-0DF7-4A24-93CF-80C54659D4C7}">
      <dgm:prSet phldrT="[Text]" custT="1"/>
      <dgm:spPr/>
      <dgm:t>
        <a:bodyPr/>
        <a:lstStyle/>
        <a:p>
          <a:r>
            <a:rPr lang="en-US" sz="1600" b="1" dirty="0" smtClean="0">
              <a:solidFill>
                <a:schemeClr val="tx1"/>
              </a:solidFill>
            </a:rPr>
            <a:t>State Police</a:t>
          </a:r>
        </a:p>
        <a:p>
          <a:r>
            <a:rPr lang="en-US" sz="1600" b="1" dirty="0" smtClean="0">
              <a:solidFill>
                <a:schemeClr val="tx1"/>
              </a:solidFill>
            </a:rPr>
            <a:t>804-674-2000</a:t>
          </a:r>
          <a:endParaRPr lang="en-US" sz="1600" b="1" dirty="0">
            <a:solidFill>
              <a:schemeClr val="tx1"/>
            </a:solidFill>
          </a:endParaRPr>
        </a:p>
      </dgm:t>
    </dgm:pt>
    <dgm:pt modelId="{DC26F033-9212-4DAA-95F0-B0229BEC0024}" type="parTrans" cxnId="{59AB0138-C208-4FA1-A093-BF9CD0079CF7}">
      <dgm:prSet/>
      <dgm:spPr/>
      <dgm:t>
        <a:bodyPr/>
        <a:lstStyle/>
        <a:p>
          <a:endParaRPr lang="en-US"/>
        </a:p>
      </dgm:t>
    </dgm:pt>
    <dgm:pt modelId="{4258958C-7A0F-4603-8EA8-A3398D7BE901}" type="sibTrans" cxnId="{59AB0138-C208-4FA1-A093-BF9CD0079CF7}">
      <dgm:prSet/>
      <dgm:spPr/>
      <dgm:t>
        <a:bodyPr/>
        <a:lstStyle/>
        <a:p>
          <a:endParaRPr lang="en-US"/>
        </a:p>
      </dgm:t>
    </dgm:pt>
    <dgm:pt modelId="{15237ADA-41F6-4D99-AF25-6670E85C144D}">
      <dgm:prSet phldrT="[Text]" custT="1"/>
      <dgm:spPr/>
      <dgm:t>
        <a:bodyPr/>
        <a:lstStyle/>
        <a:p>
          <a:r>
            <a:rPr lang="en-US" sz="1400" b="1" dirty="0" smtClean="0">
              <a:solidFill>
                <a:schemeClr val="tx1"/>
              </a:solidFill>
            </a:rPr>
            <a:t>Virginia Emergency Operations Center</a:t>
          </a:r>
        </a:p>
        <a:p>
          <a:r>
            <a:rPr lang="en-US" sz="1400" b="1" dirty="0" smtClean="0">
              <a:solidFill>
                <a:schemeClr val="tx1"/>
              </a:solidFill>
            </a:rPr>
            <a:t>804-674-2400</a:t>
          </a:r>
        </a:p>
        <a:p>
          <a:r>
            <a:rPr lang="en-US" sz="1400" b="1" dirty="0" smtClean="0">
              <a:solidFill>
                <a:schemeClr val="tx1"/>
              </a:solidFill>
            </a:rPr>
            <a:t>800-468-8892</a:t>
          </a:r>
          <a:endParaRPr lang="en-US" sz="1400" b="1" dirty="0">
            <a:solidFill>
              <a:schemeClr val="tx1"/>
            </a:solidFill>
          </a:endParaRPr>
        </a:p>
      </dgm:t>
    </dgm:pt>
    <dgm:pt modelId="{9CDE85B7-955F-4022-8D8C-BFDECA9A6259}" type="parTrans" cxnId="{EBAF6543-C682-4E5B-AA29-2412746F07E0}">
      <dgm:prSet/>
      <dgm:spPr/>
      <dgm:t>
        <a:bodyPr/>
        <a:lstStyle/>
        <a:p>
          <a:endParaRPr lang="en-US"/>
        </a:p>
      </dgm:t>
    </dgm:pt>
    <dgm:pt modelId="{F8CF2A8E-8AC0-4374-BA72-A2303A6EEF0C}" type="sibTrans" cxnId="{EBAF6543-C682-4E5B-AA29-2412746F07E0}">
      <dgm:prSet/>
      <dgm:spPr/>
      <dgm:t>
        <a:bodyPr/>
        <a:lstStyle/>
        <a:p>
          <a:endParaRPr lang="en-US"/>
        </a:p>
      </dgm:t>
    </dgm:pt>
    <dgm:pt modelId="{10050B2E-F292-4857-8EC1-3DACAD48F27E}">
      <dgm:prSet phldrT="[Text]" custT="1"/>
      <dgm:spPr/>
      <dgm:t>
        <a:bodyPr/>
        <a:lstStyle/>
        <a:p>
          <a:r>
            <a:rPr lang="en-US" sz="1600" b="1" dirty="0" smtClean="0">
              <a:solidFill>
                <a:schemeClr val="tx1"/>
              </a:solidFill>
            </a:rPr>
            <a:t>VDEM Director of Public Affairs</a:t>
          </a:r>
        </a:p>
        <a:p>
          <a:r>
            <a:rPr lang="en-US" sz="1600" b="1" dirty="0" smtClean="0">
              <a:solidFill>
                <a:schemeClr val="tx1"/>
              </a:solidFill>
            </a:rPr>
            <a:t>804-897-6510</a:t>
          </a:r>
          <a:endParaRPr lang="en-US" sz="1600" b="1" dirty="0">
            <a:solidFill>
              <a:schemeClr val="tx1"/>
            </a:solidFill>
          </a:endParaRPr>
        </a:p>
      </dgm:t>
    </dgm:pt>
    <dgm:pt modelId="{F030E352-08EE-403C-8740-58CA36CEDCDA}" type="parTrans" cxnId="{14902D2A-A2B7-4E7A-8CD3-021154696800}">
      <dgm:prSet/>
      <dgm:spPr/>
      <dgm:t>
        <a:bodyPr/>
        <a:lstStyle/>
        <a:p>
          <a:endParaRPr lang="en-US"/>
        </a:p>
      </dgm:t>
    </dgm:pt>
    <dgm:pt modelId="{D45580C8-ADE5-4210-B7BB-423957824C8E}" type="sibTrans" cxnId="{14902D2A-A2B7-4E7A-8CD3-021154696800}">
      <dgm:prSet/>
      <dgm:spPr/>
      <dgm:t>
        <a:bodyPr/>
        <a:lstStyle/>
        <a:p>
          <a:endParaRPr lang="en-US"/>
        </a:p>
      </dgm:t>
    </dgm:pt>
    <dgm:pt modelId="{27441417-6346-4884-B83B-CF1661082858}">
      <dgm:prSet phldrT="[Text]" custT="1"/>
      <dgm:spPr/>
      <dgm:t>
        <a:bodyPr/>
        <a:lstStyle/>
        <a:p>
          <a:r>
            <a:rPr lang="en-US" sz="1600" b="1" dirty="0" smtClean="0">
              <a:solidFill>
                <a:schemeClr val="tx1"/>
              </a:solidFill>
            </a:rPr>
            <a:t>Virginia Department of Health</a:t>
          </a:r>
        </a:p>
        <a:p>
          <a:r>
            <a:rPr lang="en-US" sz="1600" b="1" dirty="0" smtClean="0">
              <a:solidFill>
                <a:schemeClr val="tx1"/>
              </a:solidFill>
            </a:rPr>
            <a:t>866-531-3068</a:t>
          </a:r>
          <a:endParaRPr lang="en-US" sz="1600" b="1" dirty="0">
            <a:solidFill>
              <a:schemeClr val="tx1"/>
            </a:solidFill>
          </a:endParaRPr>
        </a:p>
      </dgm:t>
    </dgm:pt>
    <dgm:pt modelId="{0CF63B69-5E1D-4411-80B5-A554C4BD524C}" type="parTrans" cxnId="{25CF67CD-4176-40A2-830F-8DA448977A17}">
      <dgm:prSet/>
      <dgm:spPr/>
      <dgm:t>
        <a:bodyPr/>
        <a:lstStyle/>
        <a:p>
          <a:endParaRPr lang="en-US"/>
        </a:p>
      </dgm:t>
    </dgm:pt>
    <dgm:pt modelId="{345B47F0-2EE4-42FE-9CE9-D7E94784E307}" type="sibTrans" cxnId="{25CF67CD-4176-40A2-830F-8DA448977A17}">
      <dgm:prSet/>
      <dgm:spPr/>
      <dgm:t>
        <a:bodyPr/>
        <a:lstStyle/>
        <a:p>
          <a:endParaRPr lang="en-US"/>
        </a:p>
      </dgm:t>
    </dgm:pt>
    <dgm:pt modelId="{6BA1D3EA-3511-47AA-9109-A8F49C3EE45A}">
      <dgm:prSet phldrT="[Text]" custT="1"/>
      <dgm:spPr/>
      <dgm:t>
        <a:bodyPr/>
        <a:lstStyle/>
        <a:p>
          <a:r>
            <a:rPr lang="en-US" sz="1600" b="1" dirty="0" smtClean="0">
              <a:solidFill>
                <a:schemeClr val="tx1"/>
              </a:solidFill>
            </a:rPr>
            <a:t>VDOT</a:t>
          </a:r>
        </a:p>
        <a:p>
          <a:r>
            <a:rPr lang="en-US" sz="1600" b="1" dirty="0" smtClean="0">
              <a:solidFill>
                <a:schemeClr val="tx1"/>
              </a:solidFill>
            </a:rPr>
            <a:t>511</a:t>
          </a:r>
          <a:endParaRPr lang="en-US" sz="1600" b="1" dirty="0">
            <a:solidFill>
              <a:schemeClr val="tx1"/>
            </a:solidFill>
          </a:endParaRPr>
        </a:p>
      </dgm:t>
    </dgm:pt>
    <dgm:pt modelId="{64A022C6-77AB-4F6F-9BB3-86D725906FEC}" type="parTrans" cxnId="{9300B759-5350-4AF0-887A-B23C14E97C2C}">
      <dgm:prSet/>
      <dgm:spPr/>
      <dgm:t>
        <a:bodyPr/>
        <a:lstStyle/>
        <a:p>
          <a:endParaRPr lang="en-US"/>
        </a:p>
      </dgm:t>
    </dgm:pt>
    <dgm:pt modelId="{55A11616-402C-4AE7-8571-A6EF77939E22}" type="sibTrans" cxnId="{9300B759-5350-4AF0-887A-B23C14E97C2C}">
      <dgm:prSet/>
      <dgm:spPr/>
      <dgm:t>
        <a:bodyPr/>
        <a:lstStyle/>
        <a:p>
          <a:endParaRPr lang="en-US"/>
        </a:p>
      </dgm:t>
    </dgm:pt>
    <dgm:pt modelId="{A07CBD60-D512-4C85-88C1-0849E9B9D7E0}">
      <dgm:prSet custT="1"/>
      <dgm:spPr/>
      <dgm:t>
        <a:bodyPr/>
        <a:lstStyle/>
        <a:p>
          <a:r>
            <a:rPr lang="en-US" sz="1600" b="1" i="0" dirty="0" smtClean="0">
              <a:solidFill>
                <a:schemeClr val="tx1"/>
              </a:solidFill>
            </a:rPr>
            <a:t>National Human Trafficking Hotline</a:t>
          </a:r>
        </a:p>
        <a:p>
          <a:r>
            <a:rPr lang="en-US" sz="1600" b="1" i="0" dirty="0" smtClean="0">
              <a:solidFill>
                <a:schemeClr val="tx1"/>
              </a:solidFill>
            </a:rPr>
            <a:t>1-888-373-7888</a:t>
          </a:r>
          <a:endParaRPr lang="en-US" sz="1600" dirty="0">
            <a:solidFill>
              <a:schemeClr val="tx1"/>
            </a:solidFill>
          </a:endParaRPr>
        </a:p>
      </dgm:t>
    </dgm:pt>
    <dgm:pt modelId="{C71E0EF8-69DB-48BE-864A-E9E98880DEA9}" type="parTrans" cxnId="{BCCAA9E3-01F7-4F83-AD88-87FAA0D174C5}">
      <dgm:prSet/>
      <dgm:spPr/>
      <dgm:t>
        <a:bodyPr/>
        <a:lstStyle/>
        <a:p>
          <a:endParaRPr lang="en-US"/>
        </a:p>
      </dgm:t>
    </dgm:pt>
    <dgm:pt modelId="{362BA7B1-22ED-4752-BE13-601F8F8FBA61}" type="sibTrans" cxnId="{BCCAA9E3-01F7-4F83-AD88-87FAA0D174C5}">
      <dgm:prSet/>
      <dgm:spPr/>
      <dgm:t>
        <a:bodyPr/>
        <a:lstStyle/>
        <a:p>
          <a:endParaRPr lang="en-US"/>
        </a:p>
      </dgm:t>
    </dgm:pt>
    <dgm:pt modelId="{523CB5D9-CF51-42C4-BFC3-9C5435DCC2DF}" type="pres">
      <dgm:prSet presAssocID="{186FF2AB-5AE8-4219-8A0B-10F73339D3AF}" presName="diagram" presStyleCnt="0">
        <dgm:presLayoutVars>
          <dgm:dir/>
          <dgm:resizeHandles val="exact"/>
        </dgm:presLayoutVars>
      </dgm:prSet>
      <dgm:spPr/>
      <dgm:t>
        <a:bodyPr/>
        <a:lstStyle/>
        <a:p>
          <a:endParaRPr lang="en-US"/>
        </a:p>
      </dgm:t>
    </dgm:pt>
    <dgm:pt modelId="{227BAF14-66E2-4119-914A-F0975CEA79B0}" type="pres">
      <dgm:prSet presAssocID="{FFFC6B2B-0DF7-4A24-93CF-80C54659D4C7}" presName="node" presStyleLbl="node1" presStyleIdx="0" presStyleCnt="6">
        <dgm:presLayoutVars>
          <dgm:bulletEnabled val="1"/>
        </dgm:presLayoutVars>
      </dgm:prSet>
      <dgm:spPr/>
      <dgm:t>
        <a:bodyPr/>
        <a:lstStyle/>
        <a:p>
          <a:endParaRPr lang="en-US"/>
        </a:p>
      </dgm:t>
    </dgm:pt>
    <dgm:pt modelId="{AB5BDC8C-EFC4-446D-8D52-8B16BA0FC3EE}" type="pres">
      <dgm:prSet presAssocID="{4258958C-7A0F-4603-8EA8-A3398D7BE901}" presName="sibTrans" presStyleCnt="0"/>
      <dgm:spPr/>
    </dgm:pt>
    <dgm:pt modelId="{923850EA-28E7-4261-B738-7B6C813840D9}" type="pres">
      <dgm:prSet presAssocID="{A07CBD60-D512-4C85-88C1-0849E9B9D7E0}" presName="node" presStyleLbl="node1" presStyleIdx="1" presStyleCnt="6" custLinFactX="9351" custLinFactY="17838" custLinFactNeighborX="100000" custLinFactNeighborY="100000">
        <dgm:presLayoutVars>
          <dgm:bulletEnabled val="1"/>
        </dgm:presLayoutVars>
      </dgm:prSet>
      <dgm:spPr/>
      <dgm:t>
        <a:bodyPr/>
        <a:lstStyle/>
        <a:p>
          <a:endParaRPr lang="en-US"/>
        </a:p>
      </dgm:t>
    </dgm:pt>
    <dgm:pt modelId="{76285ED6-09EE-4B83-A579-E353AB5193E7}" type="pres">
      <dgm:prSet presAssocID="{362BA7B1-22ED-4752-BE13-601F8F8FBA61}" presName="sibTrans" presStyleCnt="0"/>
      <dgm:spPr/>
    </dgm:pt>
    <dgm:pt modelId="{4A6B2975-0A4C-4547-A192-0B9753A184C9}" type="pres">
      <dgm:prSet presAssocID="{15237ADA-41F6-4D99-AF25-6670E85C144D}" presName="node" presStyleLbl="node1" presStyleIdx="2" presStyleCnt="6">
        <dgm:presLayoutVars>
          <dgm:bulletEnabled val="1"/>
        </dgm:presLayoutVars>
      </dgm:prSet>
      <dgm:spPr/>
      <dgm:t>
        <a:bodyPr/>
        <a:lstStyle/>
        <a:p>
          <a:endParaRPr lang="en-US"/>
        </a:p>
      </dgm:t>
    </dgm:pt>
    <dgm:pt modelId="{83BE5557-1BEF-4D00-8A5B-E2F8488C4A0E}" type="pres">
      <dgm:prSet presAssocID="{F8CF2A8E-8AC0-4374-BA72-A2303A6EEF0C}" presName="sibTrans" presStyleCnt="0"/>
      <dgm:spPr/>
    </dgm:pt>
    <dgm:pt modelId="{E7A9B8F2-7309-429B-A4F3-CAAA1FD61AB7}" type="pres">
      <dgm:prSet presAssocID="{10050B2E-F292-4857-8EC1-3DACAD48F27E}" presName="node" presStyleLbl="node1" presStyleIdx="3" presStyleCnt="6">
        <dgm:presLayoutVars>
          <dgm:bulletEnabled val="1"/>
        </dgm:presLayoutVars>
      </dgm:prSet>
      <dgm:spPr/>
      <dgm:t>
        <a:bodyPr/>
        <a:lstStyle/>
        <a:p>
          <a:endParaRPr lang="en-US"/>
        </a:p>
      </dgm:t>
    </dgm:pt>
    <dgm:pt modelId="{9B232409-FBA8-42B0-92FB-40E5BEEEA0F6}" type="pres">
      <dgm:prSet presAssocID="{D45580C8-ADE5-4210-B7BB-423957824C8E}" presName="sibTrans" presStyleCnt="0"/>
      <dgm:spPr/>
    </dgm:pt>
    <dgm:pt modelId="{916F7F89-2A6C-4522-BD51-33921433AC2E}" type="pres">
      <dgm:prSet presAssocID="{27441417-6346-4884-B83B-CF1661082858}" presName="node" presStyleLbl="node1" presStyleIdx="4" presStyleCnt="6" custLinFactY="-15116" custLinFactNeighborY="-100000">
        <dgm:presLayoutVars>
          <dgm:bulletEnabled val="1"/>
        </dgm:presLayoutVars>
      </dgm:prSet>
      <dgm:spPr/>
      <dgm:t>
        <a:bodyPr/>
        <a:lstStyle/>
        <a:p>
          <a:endParaRPr lang="en-US"/>
        </a:p>
      </dgm:t>
    </dgm:pt>
    <dgm:pt modelId="{6D359508-EA53-4492-995E-4ABE00D8E582}" type="pres">
      <dgm:prSet presAssocID="{345B47F0-2EE4-42FE-9CE9-D7E94784E307}" presName="sibTrans" presStyleCnt="0"/>
      <dgm:spPr/>
    </dgm:pt>
    <dgm:pt modelId="{EED27873-DB00-4C5E-B4DE-6B9B121562D2}" type="pres">
      <dgm:prSet presAssocID="{6BA1D3EA-3511-47AA-9109-A8F49C3EE45A}" presName="node" presStyleLbl="node1" presStyleIdx="5" presStyleCnt="6" custLinFactX="-10000" custLinFactNeighborX="-100000" custLinFactNeighborY="-2162">
        <dgm:presLayoutVars>
          <dgm:bulletEnabled val="1"/>
        </dgm:presLayoutVars>
      </dgm:prSet>
      <dgm:spPr/>
      <dgm:t>
        <a:bodyPr/>
        <a:lstStyle/>
        <a:p>
          <a:endParaRPr lang="en-US"/>
        </a:p>
      </dgm:t>
    </dgm:pt>
  </dgm:ptLst>
  <dgm:cxnLst>
    <dgm:cxn modelId="{AC3B84CE-3978-4A0E-AB5E-82F5475868DC}" type="presOf" srcId="{27441417-6346-4884-B83B-CF1661082858}" destId="{916F7F89-2A6C-4522-BD51-33921433AC2E}" srcOrd="0" destOrd="0" presId="urn:microsoft.com/office/officeart/2005/8/layout/default#1"/>
    <dgm:cxn modelId="{8F3673D4-CC93-431C-BD4A-A90A6EF8EA29}" type="presOf" srcId="{10050B2E-F292-4857-8EC1-3DACAD48F27E}" destId="{E7A9B8F2-7309-429B-A4F3-CAAA1FD61AB7}" srcOrd="0" destOrd="0" presId="urn:microsoft.com/office/officeart/2005/8/layout/default#1"/>
    <dgm:cxn modelId="{9300B759-5350-4AF0-887A-B23C14E97C2C}" srcId="{186FF2AB-5AE8-4219-8A0B-10F73339D3AF}" destId="{6BA1D3EA-3511-47AA-9109-A8F49C3EE45A}" srcOrd="5" destOrd="0" parTransId="{64A022C6-77AB-4F6F-9BB3-86D725906FEC}" sibTransId="{55A11616-402C-4AE7-8571-A6EF77939E22}"/>
    <dgm:cxn modelId="{44AECFC2-648E-43D0-A46E-C4213500CEAE}" type="presOf" srcId="{A07CBD60-D512-4C85-88C1-0849E9B9D7E0}" destId="{923850EA-28E7-4261-B738-7B6C813840D9}" srcOrd="0" destOrd="0" presId="urn:microsoft.com/office/officeart/2005/8/layout/default#1"/>
    <dgm:cxn modelId="{EBAF6543-C682-4E5B-AA29-2412746F07E0}" srcId="{186FF2AB-5AE8-4219-8A0B-10F73339D3AF}" destId="{15237ADA-41F6-4D99-AF25-6670E85C144D}" srcOrd="2" destOrd="0" parTransId="{9CDE85B7-955F-4022-8D8C-BFDECA9A6259}" sibTransId="{F8CF2A8E-8AC0-4374-BA72-A2303A6EEF0C}"/>
    <dgm:cxn modelId="{14902D2A-A2B7-4E7A-8CD3-021154696800}" srcId="{186FF2AB-5AE8-4219-8A0B-10F73339D3AF}" destId="{10050B2E-F292-4857-8EC1-3DACAD48F27E}" srcOrd="3" destOrd="0" parTransId="{F030E352-08EE-403C-8740-58CA36CEDCDA}" sibTransId="{D45580C8-ADE5-4210-B7BB-423957824C8E}"/>
    <dgm:cxn modelId="{865DCA0B-66F1-4CF7-B9C1-4AD4E0F6CFB5}" type="presOf" srcId="{FFFC6B2B-0DF7-4A24-93CF-80C54659D4C7}" destId="{227BAF14-66E2-4119-914A-F0975CEA79B0}" srcOrd="0" destOrd="0" presId="urn:microsoft.com/office/officeart/2005/8/layout/default#1"/>
    <dgm:cxn modelId="{BCCAA9E3-01F7-4F83-AD88-87FAA0D174C5}" srcId="{186FF2AB-5AE8-4219-8A0B-10F73339D3AF}" destId="{A07CBD60-D512-4C85-88C1-0849E9B9D7E0}" srcOrd="1" destOrd="0" parTransId="{C71E0EF8-69DB-48BE-864A-E9E98880DEA9}" sibTransId="{362BA7B1-22ED-4752-BE13-601F8F8FBA61}"/>
    <dgm:cxn modelId="{25CF67CD-4176-40A2-830F-8DA448977A17}" srcId="{186FF2AB-5AE8-4219-8A0B-10F73339D3AF}" destId="{27441417-6346-4884-B83B-CF1661082858}" srcOrd="4" destOrd="0" parTransId="{0CF63B69-5E1D-4411-80B5-A554C4BD524C}" sibTransId="{345B47F0-2EE4-42FE-9CE9-D7E94784E307}"/>
    <dgm:cxn modelId="{0C6097F0-1B8B-49D1-9CC0-C162AA53DBE3}" type="presOf" srcId="{6BA1D3EA-3511-47AA-9109-A8F49C3EE45A}" destId="{EED27873-DB00-4C5E-B4DE-6B9B121562D2}" srcOrd="0" destOrd="0" presId="urn:microsoft.com/office/officeart/2005/8/layout/default#1"/>
    <dgm:cxn modelId="{68D0DA5A-67CB-43D0-A66F-2A6D8662DE89}" type="presOf" srcId="{186FF2AB-5AE8-4219-8A0B-10F73339D3AF}" destId="{523CB5D9-CF51-42C4-BFC3-9C5435DCC2DF}" srcOrd="0" destOrd="0" presId="urn:microsoft.com/office/officeart/2005/8/layout/default#1"/>
    <dgm:cxn modelId="{DA84E482-D385-4F32-ABEA-7B86AA6FAA89}" type="presOf" srcId="{15237ADA-41F6-4D99-AF25-6670E85C144D}" destId="{4A6B2975-0A4C-4547-A192-0B9753A184C9}" srcOrd="0" destOrd="0" presId="urn:microsoft.com/office/officeart/2005/8/layout/default#1"/>
    <dgm:cxn modelId="{59AB0138-C208-4FA1-A093-BF9CD0079CF7}" srcId="{186FF2AB-5AE8-4219-8A0B-10F73339D3AF}" destId="{FFFC6B2B-0DF7-4A24-93CF-80C54659D4C7}" srcOrd="0" destOrd="0" parTransId="{DC26F033-9212-4DAA-95F0-B0229BEC0024}" sibTransId="{4258958C-7A0F-4603-8EA8-A3398D7BE901}"/>
    <dgm:cxn modelId="{758C7C60-E081-4CC0-B4D5-CC01732516DE}" type="presParOf" srcId="{523CB5D9-CF51-42C4-BFC3-9C5435DCC2DF}" destId="{227BAF14-66E2-4119-914A-F0975CEA79B0}" srcOrd="0" destOrd="0" presId="urn:microsoft.com/office/officeart/2005/8/layout/default#1"/>
    <dgm:cxn modelId="{C882319A-8800-4600-B89E-4722BD1A8924}" type="presParOf" srcId="{523CB5D9-CF51-42C4-BFC3-9C5435DCC2DF}" destId="{AB5BDC8C-EFC4-446D-8D52-8B16BA0FC3EE}" srcOrd="1" destOrd="0" presId="urn:microsoft.com/office/officeart/2005/8/layout/default#1"/>
    <dgm:cxn modelId="{E1AB913F-74D1-4889-90C0-89EFD31D0293}" type="presParOf" srcId="{523CB5D9-CF51-42C4-BFC3-9C5435DCC2DF}" destId="{923850EA-28E7-4261-B738-7B6C813840D9}" srcOrd="2" destOrd="0" presId="urn:microsoft.com/office/officeart/2005/8/layout/default#1"/>
    <dgm:cxn modelId="{83AE457D-1437-42AB-BD47-3C18CDCB21C1}" type="presParOf" srcId="{523CB5D9-CF51-42C4-BFC3-9C5435DCC2DF}" destId="{76285ED6-09EE-4B83-A579-E353AB5193E7}" srcOrd="3" destOrd="0" presId="urn:microsoft.com/office/officeart/2005/8/layout/default#1"/>
    <dgm:cxn modelId="{36470569-7BE0-4CCC-9BEE-1B513A5C2563}" type="presParOf" srcId="{523CB5D9-CF51-42C4-BFC3-9C5435DCC2DF}" destId="{4A6B2975-0A4C-4547-A192-0B9753A184C9}" srcOrd="4" destOrd="0" presId="urn:microsoft.com/office/officeart/2005/8/layout/default#1"/>
    <dgm:cxn modelId="{5C2A51A0-05ED-44A4-8C71-0A28A70DDF41}" type="presParOf" srcId="{523CB5D9-CF51-42C4-BFC3-9C5435DCC2DF}" destId="{83BE5557-1BEF-4D00-8A5B-E2F8488C4A0E}" srcOrd="5" destOrd="0" presId="urn:microsoft.com/office/officeart/2005/8/layout/default#1"/>
    <dgm:cxn modelId="{ABCDE850-675D-477A-86E7-8A61EF0937DE}" type="presParOf" srcId="{523CB5D9-CF51-42C4-BFC3-9C5435DCC2DF}" destId="{E7A9B8F2-7309-429B-A4F3-CAAA1FD61AB7}" srcOrd="6" destOrd="0" presId="urn:microsoft.com/office/officeart/2005/8/layout/default#1"/>
    <dgm:cxn modelId="{FF0B8684-BE7D-4729-BF6B-BEF65D1A796E}" type="presParOf" srcId="{523CB5D9-CF51-42C4-BFC3-9C5435DCC2DF}" destId="{9B232409-FBA8-42B0-92FB-40E5BEEEA0F6}" srcOrd="7" destOrd="0" presId="urn:microsoft.com/office/officeart/2005/8/layout/default#1"/>
    <dgm:cxn modelId="{A6711564-0303-4691-B2D3-93393EEEFC8F}" type="presParOf" srcId="{523CB5D9-CF51-42C4-BFC3-9C5435DCC2DF}" destId="{916F7F89-2A6C-4522-BD51-33921433AC2E}" srcOrd="8" destOrd="0" presId="urn:microsoft.com/office/officeart/2005/8/layout/default#1"/>
    <dgm:cxn modelId="{A72210E0-22DB-4D7A-A3D8-9962192D3AC5}" type="presParOf" srcId="{523CB5D9-CF51-42C4-BFC3-9C5435DCC2DF}" destId="{6D359508-EA53-4492-995E-4ABE00D8E582}" srcOrd="9" destOrd="0" presId="urn:microsoft.com/office/officeart/2005/8/layout/default#1"/>
    <dgm:cxn modelId="{AB4DF42A-4F23-499D-AA27-D2F006A1287B}" type="presParOf" srcId="{523CB5D9-CF51-42C4-BFC3-9C5435DCC2DF}" destId="{EED27873-DB00-4C5E-B4DE-6B9B121562D2}" srcOrd="10"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EDC9BA-A5BB-40C4-A519-3F697B7176D7}">
      <dsp:nvSpPr>
        <dsp:cNvPr id="0" name=""/>
        <dsp:cNvSpPr/>
      </dsp:nvSpPr>
      <dsp:spPr>
        <a:xfrm>
          <a:off x="1916778" y="2298"/>
          <a:ext cx="1221900" cy="794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Prevention</a:t>
          </a:r>
          <a:endParaRPr lang="en-US" sz="1500" b="1" kern="1200" dirty="0">
            <a:solidFill>
              <a:schemeClr val="tx1"/>
            </a:solidFill>
          </a:endParaRPr>
        </a:p>
      </dsp:txBody>
      <dsp:txXfrm>
        <a:off x="1916778" y="2298"/>
        <a:ext cx="1221900" cy="794235"/>
      </dsp:txXfrm>
    </dsp:sp>
    <dsp:sp modelId="{E09C598A-2894-4C32-A424-66E67446654B}">
      <dsp:nvSpPr>
        <dsp:cNvPr id="0" name=""/>
        <dsp:cNvSpPr/>
      </dsp:nvSpPr>
      <dsp:spPr>
        <a:xfrm>
          <a:off x="942159" y="399416"/>
          <a:ext cx="3171137" cy="3171137"/>
        </a:xfrm>
        <a:custGeom>
          <a:avLst/>
          <a:gdLst/>
          <a:ahLst/>
          <a:cxnLst/>
          <a:rect l="0" t="0" r="0" b="0"/>
          <a:pathLst>
            <a:path>
              <a:moveTo>
                <a:pt x="2204897" y="125959"/>
              </a:moveTo>
              <a:arcTo wR="1585568" hR="1585568" stAng="17579523" swAng="19595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EC9A9F-5B3B-4E01-9617-92580C33B0A9}">
      <dsp:nvSpPr>
        <dsp:cNvPr id="0" name=""/>
        <dsp:cNvSpPr/>
      </dsp:nvSpPr>
      <dsp:spPr>
        <a:xfrm>
          <a:off x="3424743" y="1097899"/>
          <a:ext cx="1221900" cy="794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Protection</a:t>
          </a:r>
          <a:endParaRPr lang="en-US" sz="1500" b="1" kern="1200" dirty="0">
            <a:solidFill>
              <a:schemeClr val="tx1"/>
            </a:solidFill>
          </a:endParaRPr>
        </a:p>
      </dsp:txBody>
      <dsp:txXfrm>
        <a:off x="3424743" y="1097899"/>
        <a:ext cx="1221900" cy="794235"/>
      </dsp:txXfrm>
    </dsp:sp>
    <dsp:sp modelId="{A5FB38CF-BCC7-4D29-8938-2CA3ABA47538}">
      <dsp:nvSpPr>
        <dsp:cNvPr id="0" name=""/>
        <dsp:cNvSpPr/>
      </dsp:nvSpPr>
      <dsp:spPr>
        <a:xfrm>
          <a:off x="942159" y="399416"/>
          <a:ext cx="3171137" cy="3171137"/>
        </a:xfrm>
        <a:custGeom>
          <a:avLst/>
          <a:gdLst/>
          <a:ahLst/>
          <a:cxnLst/>
          <a:rect l="0" t="0" r="0" b="0"/>
          <a:pathLst>
            <a:path>
              <a:moveTo>
                <a:pt x="3168977" y="1502847"/>
              </a:moveTo>
              <a:arcTo wR="1585568" hR="1585568" stAng="21420566" swAng="21948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F3314D-4FE3-4D5F-B2FF-A124A87871B2}">
      <dsp:nvSpPr>
        <dsp:cNvPr id="0" name=""/>
        <dsp:cNvSpPr/>
      </dsp:nvSpPr>
      <dsp:spPr>
        <a:xfrm>
          <a:off x="2848752" y="2870619"/>
          <a:ext cx="1221900" cy="794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Mitigation</a:t>
          </a:r>
          <a:endParaRPr lang="en-US" sz="1500" b="1" kern="1200" dirty="0">
            <a:solidFill>
              <a:schemeClr val="tx1"/>
            </a:solidFill>
          </a:endParaRPr>
        </a:p>
      </dsp:txBody>
      <dsp:txXfrm>
        <a:off x="2848752" y="2870619"/>
        <a:ext cx="1221900" cy="794235"/>
      </dsp:txXfrm>
    </dsp:sp>
    <dsp:sp modelId="{7195B788-C6A0-40D2-893F-0D8568CAEFB3}">
      <dsp:nvSpPr>
        <dsp:cNvPr id="0" name=""/>
        <dsp:cNvSpPr/>
      </dsp:nvSpPr>
      <dsp:spPr>
        <a:xfrm>
          <a:off x="942159" y="399416"/>
          <a:ext cx="3171137" cy="3171137"/>
        </a:xfrm>
        <a:custGeom>
          <a:avLst/>
          <a:gdLst/>
          <a:ahLst/>
          <a:cxnLst/>
          <a:rect l="0" t="0" r="0" b="0"/>
          <a:pathLst>
            <a:path>
              <a:moveTo>
                <a:pt x="1900302" y="3139585"/>
              </a:moveTo>
              <a:arcTo wR="1585568" hR="1585568" stAng="4713048" swAng="137390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033125-910A-4C7C-B7E4-ADC42BE9BCEA}">
      <dsp:nvSpPr>
        <dsp:cNvPr id="0" name=""/>
        <dsp:cNvSpPr/>
      </dsp:nvSpPr>
      <dsp:spPr>
        <a:xfrm>
          <a:off x="984804" y="2870619"/>
          <a:ext cx="1221900" cy="794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Recovery</a:t>
          </a:r>
          <a:endParaRPr lang="en-US" sz="1500" b="1" kern="1200" dirty="0">
            <a:solidFill>
              <a:schemeClr val="tx1"/>
            </a:solidFill>
          </a:endParaRPr>
        </a:p>
      </dsp:txBody>
      <dsp:txXfrm>
        <a:off x="984804" y="2870619"/>
        <a:ext cx="1221900" cy="794235"/>
      </dsp:txXfrm>
    </dsp:sp>
    <dsp:sp modelId="{60AD8BBA-1D11-4D13-BEDE-9ADF853B1C58}">
      <dsp:nvSpPr>
        <dsp:cNvPr id="0" name=""/>
        <dsp:cNvSpPr/>
      </dsp:nvSpPr>
      <dsp:spPr>
        <a:xfrm>
          <a:off x="942159" y="399416"/>
          <a:ext cx="3171137" cy="3171137"/>
        </a:xfrm>
        <a:custGeom>
          <a:avLst/>
          <a:gdLst/>
          <a:ahLst/>
          <a:cxnLst/>
          <a:rect l="0" t="0" r="0" b="0"/>
          <a:pathLst>
            <a:path>
              <a:moveTo>
                <a:pt x="264756" y="2462770"/>
              </a:moveTo>
              <a:arcTo wR="1585568" hR="1585568" stAng="8784620" swAng="21948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84DC08-97D9-4058-BB8B-FAE95FDB88BE}">
      <dsp:nvSpPr>
        <dsp:cNvPr id="0" name=""/>
        <dsp:cNvSpPr/>
      </dsp:nvSpPr>
      <dsp:spPr>
        <a:xfrm>
          <a:off x="408813" y="1097899"/>
          <a:ext cx="1221900" cy="7942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1"/>
              </a:solidFill>
            </a:rPr>
            <a:t>Response</a:t>
          </a:r>
          <a:endParaRPr lang="en-US" sz="1500" b="1" kern="1200" dirty="0">
            <a:solidFill>
              <a:schemeClr val="tx1"/>
            </a:solidFill>
          </a:endParaRPr>
        </a:p>
      </dsp:txBody>
      <dsp:txXfrm>
        <a:off x="408813" y="1097899"/>
        <a:ext cx="1221900" cy="794235"/>
      </dsp:txXfrm>
    </dsp:sp>
    <dsp:sp modelId="{8A907E89-B323-444C-92DA-AE2CE385D644}">
      <dsp:nvSpPr>
        <dsp:cNvPr id="0" name=""/>
        <dsp:cNvSpPr/>
      </dsp:nvSpPr>
      <dsp:spPr>
        <a:xfrm>
          <a:off x="942159" y="399416"/>
          <a:ext cx="3171137" cy="3171137"/>
        </a:xfrm>
        <a:custGeom>
          <a:avLst/>
          <a:gdLst/>
          <a:ahLst/>
          <a:cxnLst/>
          <a:rect l="0" t="0" r="0" b="0"/>
          <a:pathLst>
            <a:path>
              <a:moveTo>
                <a:pt x="276481" y="690963"/>
              </a:moveTo>
              <a:arcTo wR="1585568" hR="1585568" stAng="12860877" swAng="195959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47D8E2-35EB-4EEA-B9C7-0FCE5BBBB0AF}">
      <dsp:nvSpPr>
        <dsp:cNvPr id="0" name=""/>
        <dsp:cNvSpPr/>
      </dsp:nvSpPr>
      <dsp:spPr>
        <a:xfrm>
          <a:off x="0" y="293984"/>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22B161-B739-4F3F-A5D2-F260435AF344}">
      <dsp:nvSpPr>
        <dsp:cNvPr id="0" name=""/>
        <dsp:cNvSpPr/>
      </dsp:nvSpPr>
      <dsp:spPr>
        <a:xfrm>
          <a:off x="448550" y="38257"/>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b="0" kern="1200" dirty="0" smtClean="0">
              <a:solidFill>
                <a:schemeClr val="tx1"/>
              </a:solidFill>
              <a:latin typeface="+mn-lt"/>
            </a:rPr>
            <a:t>Understand the National Incident Management System</a:t>
          </a:r>
        </a:p>
      </dsp:txBody>
      <dsp:txXfrm>
        <a:off x="448550" y="38257"/>
        <a:ext cx="5760720" cy="560880"/>
      </dsp:txXfrm>
    </dsp:sp>
    <dsp:sp modelId="{CB22F1E9-B454-4F79-B393-A9A2F418F066}">
      <dsp:nvSpPr>
        <dsp:cNvPr id="0" name=""/>
        <dsp:cNvSpPr/>
      </dsp:nvSpPr>
      <dsp:spPr>
        <a:xfrm>
          <a:off x="0" y="1155825"/>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9279B-0648-4D8D-AE25-F53EDB8F66A3}">
      <dsp:nvSpPr>
        <dsp:cNvPr id="0" name=""/>
        <dsp:cNvSpPr/>
      </dsp:nvSpPr>
      <dsp:spPr>
        <a:xfrm>
          <a:off x="411480" y="875384"/>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b="0" kern="1200" dirty="0" smtClean="0">
              <a:solidFill>
                <a:schemeClr val="tx1"/>
              </a:solidFill>
              <a:latin typeface="+mn-lt"/>
            </a:rPr>
            <a:t>Get involved with your local Emergency Operations plan</a:t>
          </a:r>
        </a:p>
      </dsp:txBody>
      <dsp:txXfrm>
        <a:off x="411480" y="875384"/>
        <a:ext cx="5760720" cy="560880"/>
      </dsp:txXfrm>
    </dsp:sp>
    <dsp:sp modelId="{A78F067A-30E3-4D8E-ACB3-029B00DCA091}">
      <dsp:nvSpPr>
        <dsp:cNvPr id="0" name=""/>
        <dsp:cNvSpPr/>
      </dsp:nvSpPr>
      <dsp:spPr>
        <a:xfrm>
          <a:off x="0" y="2017665"/>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86AB9B-E879-444A-AF01-435B13C3FEBA}">
      <dsp:nvSpPr>
        <dsp:cNvPr id="0" name=""/>
        <dsp:cNvSpPr/>
      </dsp:nvSpPr>
      <dsp:spPr>
        <a:xfrm>
          <a:off x="411480" y="1737225"/>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b="0" kern="1200" dirty="0" smtClean="0">
              <a:solidFill>
                <a:schemeClr val="tx1"/>
              </a:solidFill>
              <a:latin typeface="+mn-lt"/>
            </a:rPr>
            <a:t>Participate in training and exercise</a:t>
          </a:r>
          <a:endParaRPr lang="en-US" sz="1900" b="0" kern="1200" dirty="0">
            <a:solidFill>
              <a:schemeClr val="tx1"/>
            </a:solidFill>
          </a:endParaRPr>
        </a:p>
      </dsp:txBody>
      <dsp:txXfrm>
        <a:off x="411480" y="1737225"/>
        <a:ext cx="5760720" cy="560880"/>
      </dsp:txXfrm>
    </dsp:sp>
    <dsp:sp modelId="{3AEF35FF-A6AC-4258-96C5-2A5F1419AD55}">
      <dsp:nvSpPr>
        <dsp:cNvPr id="0" name=""/>
        <dsp:cNvSpPr/>
      </dsp:nvSpPr>
      <dsp:spPr>
        <a:xfrm>
          <a:off x="0" y="2879505"/>
          <a:ext cx="8229600"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F39CF3-519A-489C-8F67-9CCCD7CEBEB7}">
      <dsp:nvSpPr>
        <dsp:cNvPr id="0" name=""/>
        <dsp:cNvSpPr/>
      </dsp:nvSpPr>
      <dsp:spPr>
        <a:xfrm>
          <a:off x="411480" y="2599065"/>
          <a:ext cx="5760720"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844550">
            <a:lnSpc>
              <a:spcPct val="90000"/>
            </a:lnSpc>
            <a:spcBef>
              <a:spcPct val="0"/>
            </a:spcBef>
            <a:spcAft>
              <a:spcPct val="35000"/>
            </a:spcAft>
          </a:pPr>
          <a:r>
            <a:rPr lang="en-US" sz="1900" b="0" kern="1200" dirty="0" smtClean="0">
              <a:solidFill>
                <a:schemeClr val="tx1"/>
              </a:solidFill>
              <a:latin typeface="+mn-lt"/>
            </a:rPr>
            <a:t>Encourage Community and business preparedness</a:t>
          </a:r>
        </a:p>
      </dsp:txBody>
      <dsp:txXfrm>
        <a:off x="411480" y="2599065"/>
        <a:ext cx="5760720" cy="5608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7614CF-80A2-4AB5-8AAE-952DFF38BF83}">
      <dsp:nvSpPr>
        <dsp:cNvPr id="0" name=""/>
        <dsp:cNvSpPr/>
      </dsp:nvSpPr>
      <dsp:spPr>
        <a:xfrm>
          <a:off x="676222" y="22014"/>
          <a:ext cx="4213243" cy="4213243"/>
        </a:xfrm>
        <a:prstGeom prst="circularArrow">
          <a:avLst>
            <a:gd name="adj1" fmla="val 5544"/>
            <a:gd name="adj2" fmla="val 330680"/>
            <a:gd name="adj3" fmla="val 13833059"/>
            <a:gd name="adj4" fmla="val 17351290"/>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B9CCA0-CAA7-4625-B73D-E4E718DE9FAF}">
      <dsp:nvSpPr>
        <dsp:cNvPr id="0" name=""/>
        <dsp:cNvSpPr/>
      </dsp:nvSpPr>
      <dsp:spPr>
        <a:xfrm>
          <a:off x="1820806" y="45743"/>
          <a:ext cx="1924076" cy="9620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Issuing of alerts and warnings</a:t>
          </a:r>
          <a:endParaRPr lang="en-US" sz="1300" kern="1200" dirty="0"/>
        </a:p>
      </dsp:txBody>
      <dsp:txXfrm>
        <a:off x="1820806" y="45743"/>
        <a:ext cx="1924076" cy="962038"/>
      </dsp:txXfrm>
    </dsp:sp>
    <dsp:sp modelId="{68BA73A4-AEFB-447A-9741-59E77DBACE4F}">
      <dsp:nvSpPr>
        <dsp:cNvPr id="0" name=""/>
        <dsp:cNvSpPr/>
      </dsp:nvSpPr>
      <dsp:spPr>
        <a:xfrm>
          <a:off x="3519131" y="1252264"/>
          <a:ext cx="1924076" cy="9620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Intelligence/Information Sharing</a:t>
          </a:r>
          <a:endParaRPr lang="en-US" sz="1300" kern="1200" dirty="0"/>
        </a:p>
      </dsp:txBody>
      <dsp:txXfrm>
        <a:off x="3519131" y="1252264"/>
        <a:ext cx="1924076" cy="962038"/>
      </dsp:txXfrm>
    </dsp:sp>
    <dsp:sp modelId="{F63F1B14-9E04-4EED-A1BE-7A4E7EF35AEC}">
      <dsp:nvSpPr>
        <dsp:cNvPr id="0" name=""/>
        <dsp:cNvSpPr/>
      </dsp:nvSpPr>
      <dsp:spPr>
        <a:xfrm>
          <a:off x="2876875" y="3250587"/>
          <a:ext cx="1924076" cy="9620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Greater Protective Measures</a:t>
          </a:r>
          <a:endParaRPr lang="en-US" sz="1300" kern="1200" dirty="0"/>
        </a:p>
      </dsp:txBody>
      <dsp:txXfrm>
        <a:off x="2876875" y="3250587"/>
        <a:ext cx="1924076" cy="962038"/>
      </dsp:txXfrm>
    </dsp:sp>
    <dsp:sp modelId="{D2E96BD1-EA20-4F3A-8599-D463671752B3}">
      <dsp:nvSpPr>
        <dsp:cNvPr id="0" name=""/>
        <dsp:cNvSpPr/>
      </dsp:nvSpPr>
      <dsp:spPr>
        <a:xfrm>
          <a:off x="764737" y="3250587"/>
          <a:ext cx="1924076" cy="9620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Enhanced Operational Coordination</a:t>
          </a:r>
          <a:endParaRPr lang="en-US" sz="1300" kern="1200" dirty="0"/>
        </a:p>
      </dsp:txBody>
      <dsp:txXfrm>
        <a:off x="764737" y="3250587"/>
        <a:ext cx="1924076" cy="962038"/>
      </dsp:txXfrm>
    </dsp:sp>
    <dsp:sp modelId="{6512E65E-7AC7-4754-85AD-B4B1DD2AEE36}">
      <dsp:nvSpPr>
        <dsp:cNvPr id="0" name=""/>
        <dsp:cNvSpPr/>
      </dsp:nvSpPr>
      <dsp:spPr>
        <a:xfrm>
          <a:off x="112050" y="1241824"/>
          <a:ext cx="1924076" cy="9620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Address Protection Concerns</a:t>
          </a:r>
          <a:endParaRPr lang="en-US" sz="1300" kern="1200" dirty="0"/>
        </a:p>
      </dsp:txBody>
      <dsp:txXfrm>
        <a:off x="112050" y="1241824"/>
        <a:ext cx="1924076" cy="96203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87C4CF-ED02-4D4B-BD31-F997503BE23C}">
      <dsp:nvSpPr>
        <dsp:cNvPr id="0" name=""/>
        <dsp:cNvSpPr/>
      </dsp:nvSpPr>
      <dsp:spPr>
        <a:xfrm rot="10800000">
          <a:off x="1057867" y="322"/>
          <a:ext cx="3309494" cy="8970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592" tIns="72390" rIns="135128"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You should be aware of mitigation issues in your community</a:t>
          </a:r>
          <a:endParaRPr lang="en-US" sz="1900" b="1" kern="1200" dirty="0">
            <a:solidFill>
              <a:schemeClr val="bg1"/>
            </a:solidFill>
          </a:endParaRPr>
        </a:p>
      </dsp:txBody>
      <dsp:txXfrm rot="10800000">
        <a:off x="1057867" y="322"/>
        <a:ext cx="3309494" cy="897091"/>
      </dsp:txXfrm>
    </dsp:sp>
    <dsp:sp modelId="{4A6D746D-390D-4D07-A2F7-A769137198EB}">
      <dsp:nvSpPr>
        <dsp:cNvPr id="0" name=""/>
        <dsp:cNvSpPr/>
      </dsp:nvSpPr>
      <dsp:spPr>
        <a:xfrm>
          <a:off x="609321" y="322"/>
          <a:ext cx="897091" cy="897091"/>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t="-15000" b="-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D0A19-A132-4609-9A0C-0B15DBEB2516}">
      <dsp:nvSpPr>
        <dsp:cNvPr id="0" name=""/>
        <dsp:cNvSpPr/>
      </dsp:nvSpPr>
      <dsp:spPr>
        <a:xfrm rot="10800000">
          <a:off x="1057867" y="1165201"/>
          <a:ext cx="3309494" cy="8970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592" tIns="72390" rIns="135128"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Learn the high-risk areas</a:t>
          </a:r>
          <a:endParaRPr lang="en-US" sz="1900" b="1" kern="1200" dirty="0">
            <a:solidFill>
              <a:schemeClr val="bg1"/>
            </a:solidFill>
          </a:endParaRPr>
        </a:p>
      </dsp:txBody>
      <dsp:txXfrm rot="10800000">
        <a:off x="1057867" y="1165201"/>
        <a:ext cx="3309494" cy="897091"/>
      </dsp:txXfrm>
    </dsp:sp>
    <dsp:sp modelId="{D092A0DA-9F2E-48AF-BC2B-41BAD0025135}">
      <dsp:nvSpPr>
        <dsp:cNvPr id="0" name=""/>
        <dsp:cNvSpPr/>
      </dsp:nvSpPr>
      <dsp:spPr>
        <a:xfrm>
          <a:off x="609321" y="1165201"/>
          <a:ext cx="897091" cy="897091"/>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B1E76E-EC66-46EA-BE61-B26E8B0FDC9E}">
      <dsp:nvSpPr>
        <dsp:cNvPr id="0" name=""/>
        <dsp:cNvSpPr/>
      </dsp:nvSpPr>
      <dsp:spPr>
        <a:xfrm rot="10800000">
          <a:off x="1057867" y="2330081"/>
          <a:ext cx="3309494" cy="89709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5592" tIns="72390" rIns="135128"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rPr>
            <a:t>Learn the existing or potential projects and how they are funded</a:t>
          </a:r>
          <a:endParaRPr lang="en-US" sz="1900" b="1" kern="1200" dirty="0">
            <a:solidFill>
              <a:schemeClr val="bg1"/>
            </a:solidFill>
          </a:endParaRPr>
        </a:p>
      </dsp:txBody>
      <dsp:txXfrm rot="10800000">
        <a:off x="1057867" y="2330081"/>
        <a:ext cx="3309494" cy="897091"/>
      </dsp:txXfrm>
    </dsp:sp>
    <dsp:sp modelId="{87888863-AA48-49A3-B72C-A312EAF2BF66}">
      <dsp:nvSpPr>
        <dsp:cNvPr id="0" name=""/>
        <dsp:cNvSpPr/>
      </dsp:nvSpPr>
      <dsp:spPr>
        <a:xfrm>
          <a:off x="609321" y="2330081"/>
          <a:ext cx="897091" cy="897091"/>
        </a:xfrm>
        <a:prstGeom prst="ellipse">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AC318AC-106D-466F-B1D8-7DAFF45D12B6}">
      <dsp:nvSpPr>
        <dsp:cNvPr id="0" name=""/>
        <dsp:cNvSpPr/>
      </dsp:nvSpPr>
      <dsp:spPr>
        <a:xfrm>
          <a:off x="0" y="37070"/>
          <a:ext cx="7085571" cy="1713032"/>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CFD734-4559-4F4F-B37D-DBF6BB558F30}">
      <dsp:nvSpPr>
        <dsp:cNvPr id="0" name=""/>
        <dsp:cNvSpPr/>
      </dsp:nvSpPr>
      <dsp:spPr>
        <a:xfrm>
          <a:off x="212567" y="228404"/>
          <a:ext cx="2081386" cy="125622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0C4763-CA9E-4A61-9AD8-8818360628BD}">
      <dsp:nvSpPr>
        <dsp:cNvPr id="0" name=""/>
        <dsp:cNvSpPr/>
      </dsp:nvSpPr>
      <dsp:spPr>
        <a:xfrm rot="10800000">
          <a:off x="158721" y="1713032"/>
          <a:ext cx="2081386" cy="209370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chemeClr val="tx1"/>
              </a:solidFill>
            </a:rPr>
            <a:t>Assess housing impacts and pre/post disaster needs, identify available options for temporary housing, and support the local development plan for permanent housing</a:t>
          </a:r>
        </a:p>
        <a:p>
          <a:pPr lvl="0" algn="ctr" defTabSz="622300">
            <a:lnSpc>
              <a:spcPct val="90000"/>
            </a:lnSpc>
            <a:spcBef>
              <a:spcPct val="0"/>
            </a:spcBef>
            <a:spcAft>
              <a:spcPct val="35000"/>
            </a:spcAft>
          </a:pPr>
          <a:endParaRPr lang="en-US" sz="1800" kern="1200" dirty="0" smtClean="0">
            <a:solidFill>
              <a:schemeClr val="bg1"/>
            </a:solidFill>
          </a:endParaRPr>
        </a:p>
      </dsp:txBody>
      <dsp:txXfrm rot="10800000">
        <a:off x="158721" y="1713032"/>
        <a:ext cx="2081386" cy="2093705"/>
      </dsp:txXfrm>
    </dsp:sp>
    <dsp:sp modelId="{29E341CE-2832-46A0-A1B7-DFF1678C332E}">
      <dsp:nvSpPr>
        <dsp:cNvPr id="0" name=""/>
        <dsp:cNvSpPr/>
      </dsp:nvSpPr>
      <dsp:spPr>
        <a:xfrm>
          <a:off x="2502092" y="228404"/>
          <a:ext cx="2081386" cy="125622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l="-6000" r="-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98C01-9F95-4F82-8ABF-B053C10B7733}">
      <dsp:nvSpPr>
        <dsp:cNvPr id="0" name=""/>
        <dsp:cNvSpPr/>
      </dsp:nvSpPr>
      <dsp:spPr>
        <a:xfrm rot="10800000">
          <a:off x="2502092" y="1713032"/>
          <a:ext cx="2081386" cy="209370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chemeClr val="tx1"/>
              </a:solidFill>
            </a:rPr>
            <a:t>Facilitate the restoration of and sustain essential services to maintain community functionality</a:t>
          </a:r>
        </a:p>
      </dsp:txBody>
      <dsp:txXfrm rot="10800000">
        <a:off x="2502092" y="1713032"/>
        <a:ext cx="2081386" cy="2093705"/>
      </dsp:txXfrm>
    </dsp:sp>
    <dsp:sp modelId="{0C25B007-F165-4FC9-AA1C-4E0C62B790C2}">
      <dsp:nvSpPr>
        <dsp:cNvPr id="0" name=""/>
        <dsp:cNvSpPr/>
      </dsp:nvSpPr>
      <dsp:spPr>
        <a:xfrm>
          <a:off x="4791617" y="228404"/>
          <a:ext cx="2081386" cy="1256223"/>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ADC14C-3174-451D-97C1-A2189AC48D6E}">
      <dsp:nvSpPr>
        <dsp:cNvPr id="0" name=""/>
        <dsp:cNvSpPr/>
      </dsp:nvSpPr>
      <dsp:spPr>
        <a:xfrm rot="10800000">
          <a:off x="4791617" y="1713032"/>
          <a:ext cx="2081386" cy="2093705"/>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b="1" kern="1200" dirty="0" smtClean="0">
              <a:solidFill>
                <a:schemeClr val="tx1"/>
              </a:solidFill>
            </a:rPr>
            <a:t>Implement measures to protect and stabilize natural resources and culturally significant documents, objects and structures</a:t>
          </a:r>
          <a:endParaRPr lang="en-US" sz="1400" b="1" kern="1200" dirty="0">
            <a:solidFill>
              <a:schemeClr val="tx1"/>
            </a:solidFill>
          </a:endParaRPr>
        </a:p>
      </dsp:txBody>
      <dsp:txXfrm rot="10800000">
        <a:off x="4791617" y="1713032"/>
        <a:ext cx="2081386" cy="209370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27BAF14-66E2-4119-914A-F0975CEA79B0}">
      <dsp:nvSpPr>
        <dsp:cNvPr id="0" name=""/>
        <dsp:cNvSpPr/>
      </dsp:nvSpPr>
      <dsp:spPr>
        <a:xfrm>
          <a:off x="0" y="587165"/>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State Police</a:t>
          </a:r>
        </a:p>
        <a:p>
          <a:pPr lvl="0" algn="ctr" defTabSz="711200">
            <a:lnSpc>
              <a:spcPct val="90000"/>
            </a:lnSpc>
            <a:spcBef>
              <a:spcPct val="0"/>
            </a:spcBef>
            <a:spcAft>
              <a:spcPct val="35000"/>
            </a:spcAft>
          </a:pPr>
          <a:r>
            <a:rPr lang="en-US" sz="1600" b="1" kern="1200" dirty="0" smtClean="0">
              <a:solidFill>
                <a:schemeClr val="tx1"/>
              </a:solidFill>
            </a:rPr>
            <a:t>804-674-2000</a:t>
          </a:r>
          <a:endParaRPr lang="en-US" sz="1600" b="1" kern="1200" dirty="0">
            <a:solidFill>
              <a:schemeClr val="tx1"/>
            </a:solidFill>
          </a:endParaRPr>
        </a:p>
      </dsp:txBody>
      <dsp:txXfrm>
        <a:off x="0" y="587165"/>
        <a:ext cx="1904999" cy="1143000"/>
      </dsp:txXfrm>
    </dsp:sp>
    <dsp:sp modelId="{923850EA-28E7-4261-B738-7B6C813840D9}">
      <dsp:nvSpPr>
        <dsp:cNvPr id="0" name=""/>
        <dsp:cNvSpPr/>
      </dsp:nvSpPr>
      <dsp:spPr>
        <a:xfrm>
          <a:off x="4178636" y="1934053"/>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rPr>
            <a:t>National Human Trafficking Hotline</a:t>
          </a:r>
        </a:p>
        <a:p>
          <a:pPr lvl="0" algn="ctr" defTabSz="711200">
            <a:lnSpc>
              <a:spcPct val="90000"/>
            </a:lnSpc>
            <a:spcBef>
              <a:spcPct val="0"/>
            </a:spcBef>
            <a:spcAft>
              <a:spcPct val="35000"/>
            </a:spcAft>
          </a:pPr>
          <a:r>
            <a:rPr lang="en-US" sz="1600" b="1" i="0" kern="1200" dirty="0" smtClean="0">
              <a:solidFill>
                <a:schemeClr val="tx1"/>
              </a:solidFill>
            </a:rPr>
            <a:t>1-888-373-7888</a:t>
          </a:r>
          <a:endParaRPr lang="en-US" sz="1600" kern="1200" dirty="0">
            <a:solidFill>
              <a:schemeClr val="tx1"/>
            </a:solidFill>
          </a:endParaRPr>
        </a:p>
      </dsp:txBody>
      <dsp:txXfrm>
        <a:off x="4178636" y="1934053"/>
        <a:ext cx="1904999" cy="1143000"/>
      </dsp:txXfrm>
    </dsp:sp>
    <dsp:sp modelId="{4A6B2975-0A4C-4547-A192-0B9753A184C9}">
      <dsp:nvSpPr>
        <dsp:cNvPr id="0" name=""/>
        <dsp:cNvSpPr/>
      </dsp:nvSpPr>
      <dsp:spPr>
        <a:xfrm>
          <a:off x="4191000" y="587165"/>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Virginia Emergency Operations Center</a:t>
          </a:r>
        </a:p>
        <a:p>
          <a:pPr lvl="0" algn="ctr" defTabSz="622300">
            <a:lnSpc>
              <a:spcPct val="90000"/>
            </a:lnSpc>
            <a:spcBef>
              <a:spcPct val="0"/>
            </a:spcBef>
            <a:spcAft>
              <a:spcPct val="35000"/>
            </a:spcAft>
          </a:pPr>
          <a:r>
            <a:rPr lang="en-US" sz="1400" b="1" kern="1200" dirty="0" smtClean="0">
              <a:solidFill>
                <a:schemeClr val="tx1"/>
              </a:solidFill>
            </a:rPr>
            <a:t>804-674-2400</a:t>
          </a:r>
        </a:p>
        <a:p>
          <a:pPr lvl="0" algn="ctr" defTabSz="622300">
            <a:lnSpc>
              <a:spcPct val="90000"/>
            </a:lnSpc>
            <a:spcBef>
              <a:spcPct val="0"/>
            </a:spcBef>
            <a:spcAft>
              <a:spcPct val="35000"/>
            </a:spcAft>
          </a:pPr>
          <a:r>
            <a:rPr lang="en-US" sz="1400" b="1" kern="1200" dirty="0" smtClean="0">
              <a:solidFill>
                <a:schemeClr val="tx1"/>
              </a:solidFill>
            </a:rPr>
            <a:t>800-468-8892</a:t>
          </a:r>
          <a:endParaRPr lang="en-US" sz="1400" b="1" kern="1200" dirty="0">
            <a:solidFill>
              <a:schemeClr val="tx1"/>
            </a:solidFill>
          </a:endParaRPr>
        </a:p>
      </dsp:txBody>
      <dsp:txXfrm>
        <a:off x="4191000" y="587165"/>
        <a:ext cx="1904999" cy="1143000"/>
      </dsp:txXfrm>
    </dsp:sp>
    <dsp:sp modelId="{E7A9B8F2-7309-429B-A4F3-CAAA1FD61AB7}">
      <dsp:nvSpPr>
        <dsp:cNvPr id="0" name=""/>
        <dsp:cNvSpPr/>
      </dsp:nvSpPr>
      <dsp:spPr>
        <a:xfrm>
          <a:off x="0" y="1920665"/>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VDEM Director of Public Affairs</a:t>
          </a:r>
        </a:p>
        <a:p>
          <a:pPr lvl="0" algn="ctr" defTabSz="711200">
            <a:lnSpc>
              <a:spcPct val="90000"/>
            </a:lnSpc>
            <a:spcBef>
              <a:spcPct val="0"/>
            </a:spcBef>
            <a:spcAft>
              <a:spcPct val="35000"/>
            </a:spcAft>
          </a:pPr>
          <a:r>
            <a:rPr lang="en-US" sz="1600" b="1" kern="1200" dirty="0" smtClean="0">
              <a:solidFill>
                <a:schemeClr val="tx1"/>
              </a:solidFill>
            </a:rPr>
            <a:t>804-897-6510</a:t>
          </a:r>
          <a:endParaRPr lang="en-US" sz="1600" b="1" kern="1200" dirty="0">
            <a:solidFill>
              <a:schemeClr val="tx1"/>
            </a:solidFill>
          </a:endParaRPr>
        </a:p>
      </dsp:txBody>
      <dsp:txXfrm>
        <a:off x="0" y="1920665"/>
        <a:ext cx="1904999" cy="1143000"/>
      </dsp:txXfrm>
    </dsp:sp>
    <dsp:sp modelId="{916F7F89-2A6C-4522-BD51-33921433AC2E}">
      <dsp:nvSpPr>
        <dsp:cNvPr id="0" name=""/>
        <dsp:cNvSpPr/>
      </dsp:nvSpPr>
      <dsp:spPr>
        <a:xfrm>
          <a:off x="2095500" y="604889"/>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Virginia Department of Health</a:t>
          </a:r>
        </a:p>
        <a:p>
          <a:pPr lvl="0" algn="ctr" defTabSz="711200">
            <a:lnSpc>
              <a:spcPct val="90000"/>
            </a:lnSpc>
            <a:spcBef>
              <a:spcPct val="0"/>
            </a:spcBef>
            <a:spcAft>
              <a:spcPct val="35000"/>
            </a:spcAft>
          </a:pPr>
          <a:r>
            <a:rPr lang="en-US" sz="1600" b="1" kern="1200" dirty="0" smtClean="0">
              <a:solidFill>
                <a:schemeClr val="tx1"/>
              </a:solidFill>
            </a:rPr>
            <a:t>866-531-3068</a:t>
          </a:r>
          <a:endParaRPr lang="en-US" sz="1600" b="1" kern="1200" dirty="0">
            <a:solidFill>
              <a:schemeClr val="tx1"/>
            </a:solidFill>
          </a:endParaRPr>
        </a:p>
      </dsp:txBody>
      <dsp:txXfrm>
        <a:off x="2095500" y="604889"/>
        <a:ext cx="1904999" cy="1143000"/>
      </dsp:txXfrm>
    </dsp:sp>
    <dsp:sp modelId="{EED27873-DB00-4C5E-B4DE-6B9B121562D2}">
      <dsp:nvSpPr>
        <dsp:cNvPr id="0" name=""/>
        <dsp:cNvSpPr/>
      </dsp:nvSpPr>
      <dsp:spPr>
        <a:xfrm>
          <a:off x="2095500" y="1895953"/>
          <a:ext cx="1904999" cy="1143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VDOT</a:t>
          </a:r>
        </a:p>
        <a:p>
          <a:pPr lvl="0" algn="ctr" defTabSz="711200">
            <a:lnSpc>
              <a:spcPct val="90000"/>
            </a:lnSpc>
            <a:spcBef>
              <a:spcPct val="0"/>
            </a:spcBef>
            <a:spcAft>
              <a:spcPct val="35000"/>
            </a:spcAft>
          </a:pPr>
          <a:r>
            <a:rPr lang="en-US" sz="1600" b="1" kern="1200" dirty="0" smtClean="0">
              <a:solidFill>
                <a:schemeClr val="tx1"/>
              </a:solidFill>
            </a:rPr>
            <a:t>511</a:t>
          </a:r>
          <a:endParaRPr lang="en-US" sz="1600" b="1" kern="1200" dirty="0">
            <a:solidFill>
              <a:schemeClr val="tx1"/>
            </a:solidFill>
          </a:endParaRPr>
        </a:p>
      </dsp:txBody>
      <dsp:txXfrm>
        <a:off x="2095500" y="1895953"/>
        <a:ext cx="1904999"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389E372-9E5F-4C02-8EBF-94BBB4167316}" type="datetimeFigureOut">
              <a:rPr lang="en-US" smtClean="0"/>
              <a:pPr/>
              <a:t>10/2/2018</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9465097-B29E-48DA-A0A1-3D3F2F049003}" type="slidenum">
              <a:rPr lang="en-US" smtClean="0"/>
              <a:pPr/>
              <a:t>‹#›</a:t>
            </a:fld>
            <a:endParaRPr lang="en-US"/>
          </a:p>
        </p:txBody>
      </p:sp>
    </p:spTree>
    <p:extLst>
      <p:ext uri="{BB962C8B-B14F-4D97-AF65-F5344CB8AC3E}">
        <p14:creationId xmlns:p14="http://schemas.microsoft.com/office/powerpoint/2010/main" xmlns="" val="40033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isasterassistance.gov/"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ema.gov/public-assistance-local-state-tribal-and-non-profit" TargetMode="Externa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Greenwood_Cemetery_(Orlando,_Florida)" TargetMode="External"/><Relationship Id="rId3" Type="http://schemas.openxmlformats.org/officeDocument/2006/relationships/hyperlink" Target="http://www.datacenterresearch.org/reports_analysis/neighborhood-recovery-rates-growth-continues-through-2016-in-new-orleans-neighborhoods/" TargetMode="External"/><Relationship Id="rId7" Type="http://schemas.openxmlformats.org/officeDocument/2006/relationships/hyperlink" Target="https://en.wikipedia.org/wiki/Orange_County,_Florida"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en.wikipedia.org/wiki/Orlando_nightclub_shooting" TargetMode="External"/><Relationship Id="rId5" Type="http://schemas.openxmlformats.org/officeDocument/2006/relationships/hyperlink" Target="https://en.wikipedia.org/wiki/Camping_World_Stadium" TargetMode="External"/><Relationship Id="rId4" Type="http://schemas.openxmlformats.org/officeDocument/2006/relationships/hyperlink" Target="https://www.theatlantic.com/business/archive/2015/08/new-orleans-blight-hurricane-katrina/40184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Shannon</a:t>
            </a:r>
            <a:r>
              <a:rPr lang="en-US" baseline="0" dirty="0" smtClean="0"/>
              <a:t> Daniel and I work for VDEM as the Training Manager and I am your State Training Officer. I have been involved in Emergency Management for about 10 years and a first responder for 23. I am in the final stages of obtaining my PhD </a:t>
            </a:r>
            <a:r>
              <a:rPr lang="en-US" baseline="0" smtClean="0"/>
              <a:t>in Adult </a:t>
            </a:r>
            <a:r>
              <a:rPr lang="en-US" baseline="0" dirty="0" smtClean="0"/>
              <a:t>Education Leadership.</a:t>
            </a:r>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1</a:t>
            </a:fld>
            <a:endParaRPr lang="en-US"/>
          </a:p>
        </p:txBody>
      </p:sp>
    </p:spTree>
    <p:extLst>
      <p:ext uri="{BB962C8B-B14F-4D97-AF65-F5344CB8AC3E}">
        <p14:creationId xmlns:p14="http://schemas.microsoft.com/office/powerpoint/2010/main" xmlns="" val="3826512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173422" indent="-173422" defTabSz="924916">
              <a:buFont typeface="Arial" panose="020B0604020202020204" pitchFamily="34" charset="0"/>
              <a:buChar char="•"/>
              <a:defRPr/>
            </a:pPr>
            <a:r>
              <a:rPr lang="en-US" dirty="0" smtClean="0"/>
              <a:t>Mitigation is taking sustained actions to reduce the impact of natural hazards on people and property. </a:t>
            </a:r>
          </a:p>
          <a:p>
            <a:pPr marL="173422" indent="-173422" defTabSz="924916">
              <a:buFont typeface="Arial" panose="020B0604020202020204" pitchFamily="34" charset="0"/>
              <a:buChar char="•"/>
              <a:defRPr/>
            </a:pPr>
            <a:r>
              <a:rPr lang="en-US" dirty="0" smtClean="0"/>
              <a:t>Mitigation activities can save lives and money.</a:t>
            </a:r>
          </a:p>
          <a:p>
            <a:pPr marL="173422" indent="-173422">
              <a:buFont typeface="Arial" panose="020B0604020202020204" pitchFamily="34" charset="0"/>
              <a:buChar char="•"/>
            </a:pPr>
            <a:r>
              <a:rPr lang="en-US" dirty="0" smtClean="0"/>
              <a:t>This is being proactive versus reactive. </a:t>
            </a:r>
          </a:p>
          <a:p>
            <a:pPr marL="173422" indent="-173422">
              <a:buFont typeface="Arial" panose="020B0604020202020204" pitchFamily="34" charset="0"/>
              <a:buChar char="•"/>
            </a:pPr>
            <a:r>
              <a:rPr lang="en-US" dirty="0" smtClean="0"/>
              <a:t>For example, maintaining strong building codes</a:t>
            </a:r>
            <a:r>
              <a:rPr lang="en-US" baseline="0" dirty="0" smtClean="0"/>
              <a:t> and enforcing them reduce property damage from storms, and </a:t>
            </a:r>
          </a:p>
          <a:p>
            <a:r>
              <a:rPr lang="en-US" baseline="0" dirty="0" smtClean="0"/>
              <a:t>     storm water management can minimize flooding risks.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10</a:t>
            </a:fld>
            <a:endParaRPr lang="en-US"/>
          </a:p>
        </p:txBody>
      </p:sp>
    </p:spTree>
    <p:extLst>
      <p:ext uri="{BB962C8B-B14F-4D97-AF65-F5344CB8AC3E}">
        <p14:creationId xmlns:p14="http://schemas.microsoft.com/office/powerpoint/2010/main" xmlns="" val="1244388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a:t>The actions taken in the initial minutes of an emergency are critical. A prompt warning to employees to evacuate, shelter or lockdown can save lives. ... Lockdown is protective action when faced with an act of violence. When an emergency occurs, </a:t>
            </a:r>
            <a:r>
              <a:rPr lang="en-US" b="1" dirty="0"/>
              <a:t>the first priority is always life safety.</a:t>
            </a:r>
          </a:p>
          <a:p>
            <a:r>
              <a:rPr lang="en-US" dirty="0"/>
              <a:t>The first step when developing an emergency response plan is to conduct a </a:t>
            </a:r>
            <a:r>
              <a:rPr lang="en-US" dirty="0">
                <a:solidFill>
                  <a:schemeClr val="bg1"/>
                </a:solidFill>
              </a:rPr>
              <a:t>risk assessment </a:t>
            </a:r>
            <a:r>
              <a:rPr lang="en-US" dirty="0"/>
              <a:t>to identify potential emergency scenarios. An understanding of what can happen will enable you to determine resource requirements and to develop plans and procedures to prepare your business.</a:t>
            </a:r>
          </a:p>
          <a:p>
            <a:endParaRPr lang="en-US" dirty="0"/>
          </a:p>
          <a:p>
            <a:r>
              <a:rPr lang="en-US" dirty="0"/>
              <a:t>When </a:t>
            </a:r>
            <a:r>
              <a:rPr lang="en-US" b="1" dirty="0"/>
              <a:t>natural disasters</a:t>
            </a:r>
            <a:r>
              <a:rPr lang="en-US" dirty="0"/>
              <a:t> and humanitarian crises strike, </a:t>
            </a:r>
            <a:r>
              <a:rPr lang="en-US" b="1" dirty="0"/>
              <a:t>communities</a:t>
            </a:r>
            <a:r>
              <a:rPr lang="en-US" dirty="0"/>
              <a:t> are often devastated and left vulnerable, having little access to some of life's essentials, such as food, clean water, shelter, and basic services. </a:t>
            </a:r>
          </a:p>
          <a:p>
            <a:r>
              <a:rPr lang="en-US" dirty="0"/>
              <a:t>Aggregate of decisions and measures taken to (1) contain or mitigate the effects of a </a:t>
            </a:r>
            <a:r>
              <a:rPr lang="en-US" b="1" dirty="0"/>
              <a:t>disastrous</a:t>
            </a:r>
            <a:r>
              <a:rPr lang="en-US" dirty="0"/>
              <a:t> event to prevent any </a:t>
            </a:r>
            <a:r>
              <a:rPr lang="en-US" b="1" dirty="0"/>
              <a:t>further</a:t>
            </a:r>
            <a:r>
              <a:rPr lang="en-US" dirty="0"/>
              <a:t> loss of life and/or property, (2) restore order in its immediate aftermath, and (3) reestablish normality through reconstruction and rehabilitation shortly thereafter.</a:t>
            </a:r>
          </a:p>
          <a:p>
            <a:endParaRPr lang="en-US" dirty="0" smtClean="0"/>
          </a:p>
          <a:p>
            <a:r>
              <a:rPr lang="en-US" dirty="0" smtClean="0"/>
              <a:t>Nurses</a:t>
            </a:r>
            <a:r>
              <a:rPr lang="en-US" baseline="0" dirty="0" smtClean="0"/>
              <a:t> from local hospitals for mass care</a:t>
            </a:r>
          </a:p>
          <a:p>
            <a:r>
              <a:rPr lang="en-US" baseline="0" dirty="0" smtClean="0"/>
              <a:t>Shelter staff, VDEM Staff, The local volunteers for food, VDOT</a:t>
            </a:r>
          </a:p>
          <a:p>
            <a:r>
              <a:rPr lang="en-US" baseline="0" dirty="0" smtClean="0"/>
              <a:t>Department of public works, Virginia National Guard, Search and Rescue teams, IMT’s, EMS, Fire</a:t>
            </a:r>
            <a:r>
              <a:rPr lang="en-US" baseline="0" smtClean="0"/>
              <a:t>, Police0</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11</a:t>
            </a:fld>
            <a:endParaRPr lang="en-US"/>
          </a:p>
        </p:txBody>
      </p:sp>
    </p:spTree>
    <p:extLst>
      <p:ext uri="{BB962C8B-B14F-4D97-AF65-F5344CB8AC3E}">
        <p14:creationId xmlns:p14="http://schemas.microsoft.com/office/powerpoint/2010/main" xmlns="" val="268583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Short-Term is days</a:t>
            </a:r>
          </a:p>
          <a:p>
            <a:r>
              <a:rPr lang="en-US" dirty="0" smtClean="0"/>
              <a:t>Intermediate is weeks to months</a:t>
            </a:r>
          </a:p>
          <a:p>
            <a:r>
              <a:rPr lang="en-US" dirty="0" smtClean="0"/>
              <a:t>Long-term is months to years and will depend on the </a:t>
            </a:r>
            <a:r>
              <a:rPr lang="en-US" dirty="0" err="1" smtClean="0"/>
              <a:t>severitiy</a:t>
            </a:r>
            <a:r>
              <a:rPr lang="en-US" dirty="0" smtClean="0"/>
              <a:t> of the damage caused by the disaster</a:t>
            </a:r>
          </a:p>
          <a:p>
            <a:r>
              <a:rPr lang="en-US" dirty="0"/>
              <a:t>reality that, for a community faced with significant and widespread disaster impacts, preparedness, response, and recovery are not and cannot be separate and sequential efforts. </a:t>
            </a:r>
          </a:p>
          <a:p>
            <a:r>
              <a:rPr lang="en-US" dirty="0"/>
              <a:t>Laying an effective foundation for recovery outcomes is a key requirement of response activities, but planning for recovery begins before response. Community-level planning for recovery is a preparedness-phase activity that strengthens</a:t>
            </a:r>
          </a:p>
          <a:p>
            <a:r>
              <a:rPr lang="en-US" dirty="0"/>
              <a:t>continuity and response and hastens recovery.</a:t>
            </a:r>
          </a:p>
          <a:p>
            <a:endParaRPr lang="en-US" dirty="0"/>
          </a:p>
          <a:p>
            <a:r>
              <a:rPr lang="en-US" dirty="0"/>
              <a:t>An example is a major employer deciding to relocate rather than rebuild because it perceives that destroyed housing, roads, retail, and basic government services are not being restored and rebuilt timely and adequately. This outcome may have been avoided by including the</a:t>
            </a:r>
          </a:p>
          <a:p>
            <a:r>
              <a:rPr lang="en-US" dirty="0"/>
              <a:t/>
            </a:r>
            <a:br>
              <a:rPr lang="en-US" dirty="0"/>
            </a:br>
            <a:r>
              <a:rPr lang="en-US" dirty="0"/>
              <a:t>challenge is to ensure adequate and effective coordination between different efforts and players, as the decisions and outcomes for all phases are interconnected.</a:t>
            </a:r>
          </a:p>
          <a:p>
            <a:endParaRPr lang="en-US" dirty="0" smtClean="0"/>
          </a:p>
          <a:p>
            <a:r>
              <a:rPr lang="en-US" dirty="0" smtClean="0"/>
              <a:t>Bring Policy makers together to decide what our whole community looks like as</a:t>
            </a:r>
            <a:r>
              <a:rPr lang="en-US" baseline="0" dirty="0" smtClean="0"/>
              <a:t> an end result</a:t>
            </a:r>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12</a:t>
            </a:fld>
            <a:endParaRPr lang="en-US"/>
          </a:p>
        </p:txBody>
      </p:sp>
    </p:spTree>
    <p:extLst>
      <p:ext uri="{BB962C8B-B14F-4D97-AF65-F5344CB8AC3E}">
        <p14:creationId xmlns:p14="http://schemas.microsoft.com/office/powerpoint/2010/main" xmlns="" val="1012146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Recovery involves all of the cleanup, repair and financial assistance needed to return an area back to pre-disaster conditions; it is one of the most challenging aspects of disasters and the most complex.  It will take time and a community-wide effort to recover from a disaster.</a:t>
            </a:r>
          </a:p>
          <a:p>
            <a:endParaRPr lang="en-US" b="1" dirty="0"/>
          </a:p>
          <a:p>
            <a:r>
              <a:rPr lang="en-US" b="1" dirty="0"/>
              <a:t>Some residents may question the pace of the recovery effort or question why they are not seeing relief workers in their specific area. The priorities after a disaster are:</a:t>
            </a:r>
          </a:p>
          <a:p>
            <a:r>
              <a:rPr lang="en-US" b="1" dirty="0"/>
              <a:t>1.    Life safety</a:t>
            </a:r>
          </a:p>
          <a:p>
            <a:r>
              <a:rPr lang="en-US" b="1" dirty="0"/>
              <a:t>2.    Critical facilities (systems)</a:t>
            </a:r>
          </a:p>
          <a:p>
            <a:r>
              <a:rPr lang="en-US" b="1" dirty="0"/>
              <a:t>3.    Private property damage</a:t>
            </a:r>
          </a:p>
          <a:p>
            <a:endParaRPr lang="en-US" b="1" dirty="0" smtClean="0"/>
          </a:p>
          <a:p>
            <a:r>
              <a:rPr lang="en-US" b="1" dirty="0" smtClean="0"/>
              <a:t>An elected official should receive regular briefings</a:t>
            </a:r>
            <a:r>
              <a:rPr lang="en-US" b="1" baseline="0" dirty="0" smtClean="0"/>
              <a:t> on the extent of damage and status of recovery process from the local Emergency managers</a:t>
            </a:r>
          </a:p>
          <a:p>
            <a:r>
              <a:rPr lang="en-US" b="1" baseline="0" dirty="0" smtClean="0"/>
              <a:t>This will help you communicate with all those that need to know what help and support is needed and answer questions that could be asked</a:t>
            </a:r>
          </a:p>
          <a:p>
            <a:endParaRPr lang="en-US" baseline="0" dirty="0" smtClean="0"/>
          </a:p>
          <a:p>
            <a:r>
              <a:rPr lang="en-US" dirty="0"/>
              <a:t>After initial response efforts, your community must determine the amount of damage. </a:t>
            </a:r>
          </a:p>
          <a:p>
            <a:r>
              <a:rPr lang="en-US" dirty="0"/>
              <a:t>Your locality must submit an initial damage assessment to the Virginia Emergency Operations Center, usually within 72 hours.  I</a:t>
            </a:r>
          </a:p>
          <a:p>
            <a:r>
              <a:rPr lang="en-US" dirty="0"/>
              <a:t>If the damage appears significant, then a team of state and federal personnel may visit the area to perform additional assessment.</a:t>
            </a:r>
          </a:p>
          <a:p>
            <a:endParaRPr lang="en-US" dirty="0"/>
          </a:p>
          <a:p>
            <a:r>
              <a:rPr lang="en-US" dirty="0" smtClean="0"/>
              <a:t>Recovery is not an isolated mission to be engaged only during post-disaster conditions. Complete recovery post-disaster involves the coordination and concurrent efforts of all mission areas. Through proper preparedness and activities pre-disaster, post-disaster recovery needs can be reduced, and recovery efforts can be accelerated, streamlined, and applied nationwide so that all communities, regardless of location and magnitude of incident, can recover post-disaster as efficiently as possible.</a:t>
            </a:r>
            <a:endParaRPr lang="en-US" baseline="0" dirty="0" smtClean="0"/>
          </a:p>
          <a:p>
            <a:endParaRPr lang="en-US" dirty="0" smtClean="0"/>
          </a:p>
          <a:p>
            <a:r>
              <a:rPr lang="en-US" dirty="0"/>
              <a:t>FEMA assists in community recovery through a number of channels, including obligating monetary aid for both individual assistance and public assistance.</a:t>
            </a:r>
          </a:p>
          <a:p>
            <a:endParaRPr lang="en-US" dirty="0"/>
          </a:p>
          <a:p>
            <a:r>
              <a:rPr lang="en-US" b="1" dirty="0"/>
              <a:t>Individual assistance (IA) </a:t>
            </a:r>
            <a:r>
              <a:rPr lang="en-US" dirty="0"/>
              <a:t>to eligible survivors may include temporary or permanent housing, crisis counseling, legal services, disaster case management, and unemployment assistance, among other services. Disaster survivors who need information on programs for homeowners and renters should visit </a:t>
            </a:r>
            <a:r>
              <a:rPr lang="en-US" u="sng" dirty="0">
                <a:hlinkClick r:id="rId3"/>
              </a:rPr>
              <a:t>www.disasterassistance.gov</a:t>
            </a:r>
            <a:r>
              <a:rPr lang="en-US" dirty="0"/>
              <a:t>.</a:t>
            </a:r>
          </a:p>
          <a:p>
            <a:r>
              <a:rPr lang="en-US" b="1" dirty="0"/>
              <a:t>Public Assistance (PA) </a:t>
            </a:r>
            <a:r>
              <a:rPr lang="en-US" dirty="0"/>
              <a:t>may include reimbursement to clear debris and rebuild roads, schools, libraries, and other public </a:t>
            </a:r>
            <a:r>
              <a:rPr lang="en-US" dirty="0" err="1"/>
              <a:t>facilities.FEMA's</a:t>
            </a:r>
            <a:r>
              <a:rPr lang="en-US" dirty="0"/>
              <a:t> </a:t>
            </a:r>
            <a:r>
              <a:rPr lang="en-US" u="sng" dirty="0">
                <a:hlinkClick r:id="rId4"/>
              </a:rPr>
              <a:t>Public Assistance</a:t>
            </a:r>
            <a:r>
              <a:rPr lang="en-US" dirty="0"/>
              <a:t> grant program provides federal assistance to government organizations and certain private nonprofit organizations following a Presidential disaster declaration.</a:t>
            </a:r>
          </a:p>
          <a:p>
            <a:endParaRPr lang="en-US" dirty="0" smtClean="0"/>
          </a:p>
        </p:txBody>
      </p:sp>
      <p:sp>
        <p:nvSpPr>
          <p:cNvPr id="4" name="Slide Number Placeholder 3"/>
          <p:cNvSpPr>
            <a:spLocks noGrp="1"/>
          </p:cNvSpPr>
          <p:nvPr>
            <p:ph type="sldNum" sz="quarter" idx="10"/>
          </p:nvPr>
        </p:nvSpPr>
        <p:spPr/>
        <p:txBody>
          <a:bodyPr/>
          <a:lstStyle/>
          <a:p>
            <a:fld id="{49465097-B29E-48DA-A0A1-3D3F2F049003}" type="slidenum">
              <a:rPr lang="en-US" smtClean="0"/>
              <a:pPr/>
              <a:t>13</a:t>
            </a:fld>
            <a:endParaRPr lang="en-US"/>
          </a:p>
        </p:txBody>
      </p:sp>
    </p:spTree>
    <p:extLst>
      <p:ext uri="{BB962C8B-B14F-4D97-AF65-F5344CB8AC3E}">
        <p14:creationId xmlns:p14="http://schemas.microsoft.com/office/powerpoint/2010/main" xmlns="" val="249543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a:t>You can support response agencies and reassure the public by talking about:</a:t>
            </a:r>
          </a:p>
          <a:p>
            <a:r>
              <a:rPr lang="en-US" dirty="0"/>
              <a:t> </a:t>
            </a:r>
          </a:p>
          <a:p>
            <a:r>
              <a:rPr lang="en-US" dirty="0"/>
              <a:t>1) Only what you know</a:t>
            </a:r>
          </a:p>
          <a:p>
            <a:r>
              <a:rPr lang="en-US" dirty="0"/>
              <a:t>2) What emergency responders and community leaders are doing</a:t>
            </a:r>
          </a:p>
          <a:p>
            <a:r>
              <a:rPr lang="en-US" dirty="0"/>
              <a:t>3) What the public can and should do</a:t>
            </a:r>
          </a:p>
          <a:p>
            <a:r>
              <a:rPr lang="en-US" dirty="0"/>
              <a:t>4) Positive things. Avoid focusing on problems -- it can have a negative effect on recovery efforts.</a:t>
            </a:r>
          </a:p>
          <a:p>
            <a:pPr fontAlgn="base"/>
            <a:r>
              <a:rPr lang="en-US" dirty="0"/>
              <a:t/>
            </a:r>
            <a:br>
              <a:rPr lang="en-US" dirty="0"/>
            </a:br>
            <a:r>
              <a:rPr lang="en-US" dirty="0"/>
              <a:t>New Orleans after Hurricane Katrina- One is a thriving, vibrant attraction for tourists who have returned in full force, awed by booming neighborhoods that look even more beautiful than before the floodwaters submerged 80 percent of the city and killed nearly a thousand residents.</a:t>
            </a:r>
          </a:p>
          <a:p>
            <a:pPr fontAlgn="base"/>
            <a:r>
              <a:rPr lang="en-US" dirty="0"/>
              <a:t>The other is epitomized by enclaves like the Lower Ninth Ward, where the recovery has meant returning to pre-hurricane levels of poverty and violent crime. Where </a:t>
            </a:r>
            <a:r>
              <a:rPr lang="en-US" dirty="0">
                <a:hlinkClick r:id="rId3"/>
              </a:rPr>
              <a:t>half of the population</a:t>
            </a:r>
            <a:r>
              <a:rPr lang="en-US" dirty="0"/>
              <a:t> still hasn’t returned. Where </a:t>
            </a:r>
            <a:r>
              <a:rPr lang="en-US" dirty="0">
                <a:hlinkClick r:id="rId4"/>
              </a:rPr>
              <a:t>tens of thousands of abandoned homes</a:t>
            </a:r>
            <a:r>
              <a:rPr lang="en-US" dirty="0"/>
              <a:t> have been left to rot in the humid air.</a:t>
            </a:r>
          </a:p>
          <a:p>
            <a:pPr fontAlgn="base"/>
            <a:endParaRPr lang="en-US" dirty="0"/>
          </a:p>
          <a:p>
            <a:pPr fontAlgn="base"/>
            <a:r>
              <a:rPr lang="en-US" dirty="0"/>
              <a:t> more sustainable solutions, such as finding housing, reviving local businesses, and fixing infrastructure. Meeting these long-term needs is critical to the full recovery of impacted communities.</a:t>
            </a:r>
          </a:p>
          <a:p>
            <a:endParaRPr lang="en-US" dirty="0"/>
          </a:p>
          <a:p>
            <a:r>
              <a:rPr lang="en-US" dirty="0"/>
              <a:t>A victims' assistance center, Orlando Family Assistance Center, was opened on June 15 inside </a:t>
            </a:r>
            <a:r>
              <a:rPr lang="en-US" dirty="0">
                <a:hlinkClick r:id="rId5" tooltip="Camping World Stadium"/>
              </a:rPr>
              <a:t>Camping World Stadium</a:t>
            </a:r>
            <a:r>
              <a:rPr lang="en-US" dirty="0"/>
              <a:t> by the City of Orlando.</a:t>
            </a:r>
            <a:r>
              <a:rPr lang="en-US" baseline="30000" dirty="0">
                <a:hlinkClick r:id="rId6"/>
              </a:rPr>
              <a:t>[167]</a:t>
            </a:r>
            <a:r>
              <a:rPr lang="en-US" baseline="30000" dirty="0">
                <a:hlinkClick r:id="rId6"/>
              </a:rPr>
              <a:t>[168]</a:t>
            </a:r>
            <a:r>
              <a:rPr lang="en-US" dirty="0"/>
              <a:t> During the eight days it was open, it provided help to 956 people from 298 families. Those remaining were then directed to the newly opened Orlando United Assistance Center jointly set up by the City and </a:t>
            </a:r>
            <a:r>
              <a:rPr lang="en-US" dirty="0">
                <a:hlinkClick r:id="rId7" tooltip="Orange County, Florida"/>
              </a:rPr>
              <a:t>Orange County</a:t>
            </a:r>
            <a:r>
              <a:rPr lang="en-US" dirty="0"/>
              <a:t>, which, according to the mayor of Orlando, "will stay open as long as there is a need".</a:t>
            </a:r>
            <a:r>
              <a:rPr lang="en-US" baseline="30000" dirty="0">
                <a:hlinkClick r:id="rId6"/>
              </a:rPr>
              <a:t>[169]</a:t>
            </a:r>
            <a:r>
              <a:rPr lang="en-US" baseline="30000" dirty="0">
                <a:hlinkClick r:id="rId6"/>
              </a:rPr>
              <a:t>[170]</a:t>
            </a:r>
            <a:endParaRPr lang="en-US" dirty="0"/>
          </a:p>
          <a:p>
            <a:r>
              <a:rPr lang="en-US" dirty="0"/>
              <a:t>The two hospitals that treated Pulse victims, Orlando Regional Medical Center and Florida Hospital, announced in late August that they will not be billing the survivors or pursuing reimbursement.</a:t>
            </a:r>
            <a:r>
              <a:rPr lang="en-US" baseline="30000" dirty="0">
                <a:hlinkClick r:id="rId6"/>
              </a:rPr>
              <a:t>[171]</a:t>
            </a:r>
            <a:r>
              <a:rPr lang="en-US" baseline="30000" dirty="0">
                <a:hlinkClick r:id="rId6"/>
              </a:rPr>
              <a:t>[172]</a:t>
            </a:r>
            <a:endParaRPr lang="en-US" dirty="0"/>
          </a:p>
          <a:p>
            <a:r>
              <a:rPr lang="en-US" dirty="0"/>
              <a:t>The City of Orlando offered free plots and funeral service at the city-owned </a:t>
            </a:r>
            <a:r>
              <a:rPr lang="en-US" dirty="0">
                <a:hlinkClick r:id="rId8" tooltip="Greenwood Cemetery (Orlando, Florida)"/>
              </a:rPr>
              <a:t>Greenwood Cemetery</a:t>
            </a:r>
            <a:r>
              <a:rPr lang="en-US" dirty="0"/>
              <a:t> for those killed in the shooting</a:t>
            </a:r>
          </a:p>
          <a:p>
            <a:endParaRPr lang="en-US" dirty="0"/>
          </a:p>
          <a:p>
            <a:r>
              <a:rPr lang="en-US" dirty="0"/>
              <a:t>A total of 603 calls to 9-1-1 were made by victims, family members and friends of victims, bystanders, and rescue workers during the entire shooting. </a:t>
            </a:r>
          </a:p>
          <a:p>
            <a:endParaRPr lang="en-US" dirty="0"/>
          </a:p>
          <a:p>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14</a:t>
            </a:fld>
            <a:endParaRPr lang="en-US"/>
          </a:p>
        </p:txBody>
      </p:sp>
    </p:spTree>
    <p:extLst>
      <p:ext uri="{BB962C8B-B14F-4D97-AF65-F5344CB8AC3E}">
        <p14:creationId xmlns:p14="http://schemas.microsoft.com/office/powerpoint/2010/main" xmlns="" val="361291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defTabSz="924916">
              <a:defRPr/>
            </a:pPr>
            <a:endParaRPr lang="en-US" baseline="0" dirty="0" smtClean="0"/>
          </a:p>
          <a:p>
            <a:r>
              <a:rPr lang="en-US" dirty="0" smtClean="0"/>
              <a:t>Each region has a VDEM Chief regional coordinator, planner and</a:t>
            </a:r>
            <a:r>
              <a:rPr lang="en-US" baseline="0" dirty="0" smtClean="0"/>
              <a:t> DRRO (disaster recovery and resilience officer)</a:t>
            </a:r>
            <a:endParaRPr lang="en-US" dirty="0" smtClean="0"/>
          </a:p>
          <a:p>
            <a:r>
              <a:rPr lang="en-US" dirty="0" smtClean="0"/>
              <a:t>When working with VDEM at the local level these are the contacts you should be working through</a:t>
            </a:r>
            <a:r>
              <a:rPr lang="en-US" baseline="0" dirty="0" smtClean="0"/>
              <a:t> during your disaster</a:t>
            </a:r>
          </a:p>
          <a:p>
            <a:r>
              <a:rPr lang="en-US" dirty="0" smtClean="0"/>
              <a:t>Lori Dachille from Region</a:t>
            </a:r>
            <a:r>
              <a:rPr lang="en-US" baseline="0" dirty="0" smtClean="0"/>
              <a:t> 1 will be joining us shortly for our panel discussion to discuss more of the interactions of our regional staff with our locals.</a:t>
            </a:r>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15</a:t>
            </a:fld>
            <a:endParaRPr lang="en-US"/>
          </a:p>
        </p:txBody>
      </p:sp>
    </p:spTree>
    <p:extLst>
      <p:ext uri="{BB962C8B-B14F-4D97-AF65-F5344CB8AC3E}">
        <p14:creationId xmlns:p14="http://schemas.microsoft.com/office/powerpoint/2010/main" xmlns="" val="1399508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Some important numbers you can include in you reference</a:t>
            </a:r>
            <a:r>
              <a:rPr lang="en-US" baseline="0" dirty="0" smtClean="0"/>
              <a:t> guides:</a:t>
            </a:r>
          </a:p>
          <a:p>
            <a:r>
              <a:rPr lang="en-US" b="1" dirty="0" smtClean="0"/>
              <a:t>Virginia State Police </a:t>
            </a:r>
          </a:p>
          <a:p>
            <a:r>
              <a:rPr lang="en-US" dirty="0" smtClean="0"/>
              <a:t>804-674-2000</a:t>
            </a:r>
          </a:p>
          <a:p>
            <a:r>
              <a:rPr lang="en-US" b="1" dirty="0" smtClean="0"/>
              <a:t>Virginia Emergency Operations Center</a:t>
            </a:r>
          </a:p>
          <a:p>
            <a:r>
              <a:rPr lang="en-US" dirty="0" smtClean="0"/>
              <a:t>804-674-2400 or 800-468-8892</a:t>
            </a:r>
          </a:p>
          <a:p>
            <a:r>
              <a:rPr lang="en-US" b="1" dirty="0" smtClean="0"/>
              <a:t>VDEM Director of Public Affairs</a:t>
            </a:r>
          </a:p>
          <a:p>
            <a:r>
              <a:rPr lang="en-US" dirty="0" smtClean="0"/>
              <a:t>804-897-6510</a:t>
            </a:r>
          </a:p>
          <a:p>
            <a:r>
              <a:rPr lang="en-US" b="1" dirty="0" smtClean="0"/>
              <a:t>Virginia Department of Health </a:t>
            </a:r>
          </a:p>
          <a:p>
            <a:r>
              <a:rPr lang="en-US" dirty="0" smtClean="0"/>
              <a:t>866-531-3068</a:t>
            </a:r>
          </a:p>
          <a:p>
            <a:r>
              <a:rPr lang="en-US" b="1" dirty="0" smtClean="0"/>
              <a:t>VDOT </a:t>
            </a:r>
          </a:p>
          <a:p>
            <a:r>
              <a:rPr lang="en-US" b="1" dirty="0" smtClean="0"/>
              <a:t>511</a:t>
            </a:r>
          </a:p>
          <a:p>
            <a:endParaRPr lang="en-US" dirty="0" smtClean="0"/>
          </a:p>
          <a:p>
            <a:r>
              <a:rPr lang="en-US" dirty="0" smtClean="0"/>
              <a:t>So</a:t>
            </a:r>
            <a:r>
              <a:rPr lang="en-US" baseline="0" dirty="0" smtClean="0"/>
              <a:t> now we will hear from Allison Farole, Ablemarle’s Emergency Coordinator. She will discuss with you lessons learned from Charlottesville and Ablemarle with last year’s events.</a:t>
            </a:r>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16</a:t>
            </a:fld>
            <a:endParaRPr lang="en-US"/>
          </a:p>
        </p:txBody>
      </p:sp>
    </p:spTree>
    <p:extLst>
      <p:ext uri="{BB962C8B-B14F-4D97-AF65-F5344CB8AC3E}">
        <p14:creationId xmlns:p14="http://schemas.microsoft.com/office/powerpoint/2010/main" xmlns="" val="56272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now we will hear from Allison Farole, Ablemarle’s Emergency Coordinator. She will discuss with you lessons learned from Charlottesville and Ablemarle with last year’s event.</a:t>
            </a:r>
          </a:p>
          <a:p>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17</a:t>
            </a:fld>
            <a:endParaRPr lang="en-US"/>
          </a:p>
        </p:txBody>
      </p:sp>
    </p:spTree>
    <p:extLst>
      <p:ext uri="{BB962C8B-B14F-4D97-AF65-F5344CB8AC3E}">
        <p14:creationId xmlns:p14="http://schemas.microsoft.com/office/powerpoint/2010/main" xmlns="" val="3837948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smtClean="0"/>
              <a:t>Review lessons learned</a:t>
            </a:r>
          </a:p>
          <a:p>
            <a:pPr marL="635879" lvl="1" indent="-173422">
              <a:buFont typeface="Arial" panose="020B0604020202020204" pitchFamily="34" charset="0"/>
              <a:buChar char="•"/>
            </a:pPr>
            <a:r>
              <a:rPr lang="en-US" dirty="0" smtClean="0"/>
              <a:t>Mayor at EOC</a:t>
            </a:r>
            <a:r>
              <a:rPr lang="en-US" baseline="0" dirty="0" smtClean="0"/>
              <a:t> </a:t>
            </a:r>
          </a:p>
          <a:p>
            <a:pPr marL="635879" lvl="1" indent="-173422">
              <a:buFont typeface="Arial" panose="020B0604020202020204" pitchFamily="34" charset="0"/>
              <a:buChar char="•"/>
            </a:pPr>
            <a:r>
              <a:rPr lang="en-US" baseline="0" dirty="0" smtClean="0"/>
              <a:t>Uncoordinated press interviews</a:t>
            </a:r>
          </a:p>
          <a:p>
            <a:pPr marL="635879" lvl="1" indent="-173422">
              <a:buFont typeface="Arial" panose="020B0604020202020204" pitchFamily="34" charset="0"/>
              <a:buChar char="•"/>
            </a:pPr>
            <a:r>
              <a:rPr lang="en-US" baseline="0" dirty="0" smtClean="0"/>
              <a:t>No single message</a:t>
            </a:r>
          </a:p>
          <a:p>
            <a:pPr marL="635879" lvl="1" indent="-173422">
              <a:buFont typeface="Arial" panose="020B0604020202020204" pitchFamily="34" charset="0"/>
              <a:buChar char="•"/>
            </a:pPr>
            <a:r>
              <a:rPr lang="en-US" baseline="0" dirty="0" smtClean="0"/>
              <a:t>No discreet lines of communications</a:t>
            </a:r>
          </a:p>
          <a:p>
            <a:pPr marL="173422" indent="-173422">
              <a:buFont typeface="Arial" panose="020B0604020202020204" pitchFamily="34" charset="0"/>
              <a:buChar char="•"/>
            </a:pPr>
            <a:r>
              <a:rPr lang="en-US" baseline="0" dirty="0" smtClean="0"/>
              <a:t>Three jurisdictions provide an unique balance of politics</a:t>
            </a:r>
          </a:p>
          <a:p>
            <a:pPr marL="173422" indent="-173422">
              <a:buFont typeface="Arial" panose="020B0604020202020204" pitchFamily="34" charset="0"/>
              <a:buChar char="•"/>
            </a:pPr>
            <a:r>
              <a:rPr lang="en-US" baseline="0" dirty="0" smtClean="0"/>
              <a:t>Needed to develop a training opportunity that fit into busy schedules, didn’t force a public meeting, and provide a safe space for discussion</a:t>
            </a:r>
          </a:p>
          <a:p>
            <a:pPr marL="173422" indent="-173422">
              <a:buFont typeface="Arial" panose="020B0604020202020204" pitchFamily="34" charset="0"/>
              <a:buChar char="•"/>
            </a:pPr>
            <a:r>
              <a:rPr lang="en-US" baseline="0" dirty="0" smtClean="0"/>
              <a:t>Various needs for each elected body</a:t>
            </a:r>
          </a:p>
          <a:p>
            <a:pPr marL="173422" indent="-173422">
              <a:buFont typeface="Arial" panose="020B0604020202020204" pitchFamily="34" charset="0"/>
              <a:buChar char="•"/>
            </a:pPr>
            <a:r>
              <a:rPr lang="en-US" baseline="0" dirty="0" smtClean="0"/>
              <a:t>Offered a glimpse of what the EOC/JIC looked liked and provide 30 minute tours and descriptions of how the 402 training is utilized in these elements</a:t>
            </a:r>
          </a:p>
          <a:p>
            <a:pPr marL="173422" indent="-173422">
              <a:buFont typeface="Arial" panose="020B0604020202020204" pitchFamily="34" charset="0"/>
              <a:buChar char="•"/>
            </a:pPr>
            <a:r>
              <a:rPr lang="en-US" baseline="0" dirty="0" smtClean="0"/>
              <a:t>Results: 1. Clear lines of communication, identified and implemented proper roles/responsibilities, single message amongst all three jurisdictions</a:t>
            </a:r>
          </a:p>
        </p:txBody>
      </p:sp>
      <p:sp>
        <p:nvSpPr>
          <p:cNvPr id="4" name="Slide Number Placeholder 3"/>
          <p:cNvSpPr>
            <a:spLocks noGrp="1"/>
          </p:cNvSpPr>
          <p:nvPr>
            <p:ph type="sldNum" sz="quarter" idx="10"/>
          </p:nvPr>
        </p:nvSpPr>
        <p:spPr/>
        <p:txBody>
          <a:bodyPr/>
          <a:lstStyle/>
          <a:p>
            <a:fld id="{CE6AFB86-227B-4783-A495-22C6774CA3E8}" type="slidenum">
              <a:rPr lang="en-US" smtClean="0"/>
              <a:pPr/>
              <a:t>18</a:t>
            </a:fld>
            <a:endParaRPr lang="en-US" dirty="0"/>
          </a:p>
        </p:txBody>
      </p:sp>
    </p:spTree>
    <p:extLst>
      <p:ext uri="{BB962C8B-B14F-4D97-AF65-F5344CB8AC3E}">
        <p14:creationId xmlns:p14="http://schemas.microsoft.com/office/powerpoint/2010/main" xmlns="" val="634629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65097-B29E-48DA-A0A1-3D3F2F049003}" type="slidenum">
              <a:rPr lang="en-US" smtClean="0"/>
              <a:pPr/>
              <a:t>19</a:t>
            </a:fld>
            <a:endParaRPr lang="en-US"/>
          </a:p>
        </p:txBody>
      </p:sp>
    </p:spTree>
    <p:extLst>
      <p:ext uri="{BB962C8B-B14F-4D97-AF65-F5344CB8AC3E}">
        <p14:creationId xmlns:p14="http://schemas.microsoft.com/office/powerpoint/2010/main" xmlns="" val="147918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We are part</a:t>
            </a:r>
            <a:r>
              <a:rPr lang="en-US" baseline="0" dirty="0" smtClean="0"/>
              <a:t> </a:t>
            </a:r>
            <a:r>
              <a:rPr lang="en-US" b="1" baseline="0" dirty="0" smtClean="0"/>
              <a:t>of FEMA Region 3 </a:t>
            </a:r>
            <a:r>
              <a:rPr lang="en-US" baseline="0" dirty="0" smtClean="0"/>
              <a:t>which includes Delaware, Maryland, Commonwealth of Pennsylvania, West Virginia and Commonwealth of Virginia</a:t>
            </a:r>
          </a:p>
          <a:p>
            <a:r>
              <a:rPr lang="en-US" b="1" baseline="0" dirty="0" smtClean="0"/>
              <a:t>VDEM is located in North Chesterfield </a:t>
            </a:r>
          </a:p>
          <a:p>
            <a:r>
              <a:rPr lang="en-US" b="1" baseline="0" dirty="0" smtClean="0"/>
              <a:t>Our EOC is located in Virginia State Police headquarters in Chesterfield</a:t>
            </a:r>
            <a:endParaRPr lang="en-US" baseline="0" dirty="0" smtClean="0"/>
          </a:p>
          <a:p>
            <a:r>
              <a:rPr lang="en-US" baseline="0" dirty="0" smtClean="0"/>
              <a:t>We have </a:t>
            </a:r>
            <a:r>
              <a:rPr lang="en-US" b="1" baseline="0" dirty="0" smtClean="0"/>
              <a:t>139 jurisdictions </a:t>
            </a:r>
            <a:r>
              <a:rPr lang="en-US" baseline="0" dirty="0" smtClean="0"/>
              <a:t>within our 7 regions throughout the Commonwealth</a:t>
            </a:r>
          </a:p>
          <a:p>
            <a:endParaRPr lang="en-US" dirty="0" smtClean="0"/>
          </a:p>
          <a:p>
            <a:pPr defTabSz="935553">
              <a:defRPr/>
            </a:pPr>
            <a:r>
              <a:rPr lang="en-US" b="1" dirty="0" smtClean="0"/>
              <a:t>Region 1 </a:t>
            </a:r>
            <a:r>
              <a:rPr lang="en-US" dirty="0" smtClean="0"/>
              <a:t>is the Richmond Area,</a:t>
            </a:r>
            <a:r>
              <a:rPr lang="en-US" baseline="0" dirty="0" smtClean="0"/>
              <a:t> Goochland and Hanover down to Greensville</a:t>
            </a:r>
            <a:endParaRPr lang="en-US" dirty="0" smtClean="0"/>
          </a:p>
          <a:p>
            <a:pPr defTabSz="935553">
              <a:defRPr/>
            </a:pPr>
            <a:r>
              <a:rPr lang="en-US" b="1" dirty="0" smtClean="0"/>
              <a:t>Region 2 </a:t>
            </a:r>
            <a:r>
              <a:rPr lang="en-US" dirty="0" smtClean="0"/>
              <a:t>is Louisa</a:t>
            </a:r>
            <a:r>
              <a:rPr lang="en-US" baseline="0" dirty="0" smtClean="0"/>
              <a:t>, Caroline all the way up to Frederick, VA</a:t>
            </a:r>
          </a:p>
          <a:p>
            <a:pPr defTabSz="935553">
              <a:defRPr/>
            </a:pPr>
            <a:r>
              <a:rPr lang="en-US" b="1" baseline="0" dirty="0" smtClean="0"/>
              <a:t>Region 3</a:t>
            </a:r>
            <a:r>
              <a:rPr lang="en-US" baseline="0" dirty="0" smtClean="0"/>
              <a:t> Rockingham down to Mecklenburg, Halifax and South Boston</a:t>
            </a:r>
          </a:p>
          <a:p>
            <a:pPr defTabSz="924916">
              <a:defRPr/>
            </a:pPr>
            <a:r>
              <a:rPr lang="en-US" b="1" baseline="0" dirty="0" smtClean="0"/>
              <a:t>Region 4</a:t>
            </a:r>
            <a:r>
              <a:rPr lang="en-US" baseline="0" dirty="0" smtClean="0"/>
              <a:t> is the southwest to Lee County, Radford is on the line</a:t>
            </a:r>
          </a:p>
          <a:p>
            <a:pPr defTabSz="924916">
              <a:defRPr/>
            </a:pPr>
            <a:r>
              <a:rPr lang="en-US" b="1" baseline="0" dirty="0" smtClean="0"/>
              <a:t>Region 5</a:t>
            </a:r>
            <a:r>
              <a:rPr lang="en-US" baseline="0" dirty="0" smtClean="0"/>
              <a:t> is Southampton, Williamsburg area, Westmoreland  all the way out to Accomack County to include Tangier</a:t>
            </a:r>
          </a:p>
          <a:p>
            <a:pPr defTabSz="935553">
              <a:defRPr/>
            </a:pPr>
            <a:r>
              <a:rPr lang="en-US" b="1" baseline="0" dirty="0" smtClean="0"/>
              <a:t>Region 6 </a:t>
            </a:r>
            <a:r>
              <a:rPr lang="en-US" baseline="0" dirty="0" smtClean="0"/>
              <a:t>is Roanoke Area to include Highland down to Danville</a:t>
            </a:r>
          </a:p>
          <a:p>
            <a:pPr defTabSz="924916">
              <a:defRPr/>
            </a:pPr>
            <a:r>
              <a:rPr lang="en-US" b="1" baseline="0" dirty="0" smtClean="0"/>
              <a:t>Region 7</a:t>
            </a:r>
            <a:r>
              <a:rPr lang="en-US" baseline="0" dirty="0" smtClean="0"/>
              <a:t> is Northern Virginia area which is Stafford to Loudoun</a:t>
            </a:r>
          </a:p>
          <a:p>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2</a:t>
            </a:fld>
            <a:endParaRPr lang="en-US"/>
          </a:p>
        </p:txBody>
      </p:sp>
    </p:spTree>
    <p:extLst>
      <p:ext uri="{BB962C8B-B14F-4D97-AF65-F5344CB8AC3E}">
        <p14:creationId xmlns:p14="http://schemas.microsoft.com/office/powerpoint/2010/main" xmlns="" val="1554111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20</a:t>
            </a:fld>
            <a:endParaRPr lang="en-US"/>
          </a:p>
        </p:txBody>
      </p:sp>
    </p:spTree>
    <p:extLst>
      <p:ext uri="{BB962C8B-B14F-4D97-AF65-F5344CB8AC3E}">
        <p14:creationId xmlns:p14="http://schemas.microsoft.com/office/powerpoint/2010/main" xmlns="" val="874320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65097-B29E-48DA-A0A1-3D3F2F049003}" type="slidenum">
              <a:rPr lang="en-US" smtClean="0"/>
              <a:pPr/>
              <a:t>21</a:t>
            </a:fld>
            <a:endParaRPr lang="en-US"/>
          </a:p>
        </p:txBody>
      </p:sp>
    </p:spTree>
    <p:extLst>
      <p:ext uri="{BB962C8B-B14F-4D97-AF65-F5344CB8AC3E}">
        <p14:creationId xmlns:p14="http://schemas.microsoft.com/office/powerpoint/2010/main" xmlns="" val="379273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marL="173422" indent="-173422">
              <a:buFont typeface="Arial" panose="020B0604020202020204" pitchFamily="34" charset="0"/>
              <a:buChar char="•"/>
            </a:pPr>
            <a:r>
              <a:rPr lang="en-US" dirty="0" smtClean="0"/>
              <a:t>All emergencies begin and end at the local level. </a:t>
            </a:r>
          </a:p>
          <a:p>
            <a:pPr marL="173422" indent="-173422">
              <a:buFont typeface="Arial" panose="020B0604020202020204" pitchFamily="34" charset="0"/>
              <a:buChar char="•"/>
            </a:pPr>
            <a:r>
              <a:rPr lang="en-US" dirty="0"/>
              <a:t>Emergency management organizations in towns are usually integrated into county government, unless specified by charter. </a:t>
            </a:r>
          </a:p>
          <a:p>
            <a:pPr marL="173422" indent="-173422">
              <a:buFont typeface="Arial" panose="020B0604020202020204" pitchFamily="34" charset="0"/>
              <a:buChar char="•"/>
            </a:pPr>
            <a:r>
              <a:rPr lang="en-US" dirty="0"/>
              <a:t>Towns shall appoint a coordinator of emergency management to ensure integration into their county’s emergency management organization.  </a:t>
            </a:r>
          </a:p>
          <a:p>
            <a:pPr marL="173422" indent="-173422">
              <a:buFont typeface="Arial" panose="020B0604020202020204" pitchFamily="34" charset="0"/>
              <a:buChar char="•"/>
            </a:pPr>
            <a:r>
              <a:rPr lang="en-US" dirty="0"/>
              <a:t>Each political subdivision shall have a director of emergency management. </a:t>
            </a:r>
          </a:p>
          <a:p>
            <a:pPr marL="173422" indent="-173422">
              <a:buFont typeface="Arial" panose="020B0604020202020204" pitchFamily="34" charset="0"/>
              <a:buChar char="•"/>
            </a:pPr>
            <a:r>
              <a:rPr lang="en-US" dirty="0"/>
              <a:t>Each political subdivision shall have an agency of emergency management, which has jurisdiction over the entire political subdivision. </a:t>
            </a:r>
          </a:p>
          <a:p>
            <a:pPr marL="173422" indent="-173422">
              <a:buFont typeface="Arial" panose="020B0604020202020204" pitchFamily="34" charset="0"/>
              <a:buChar char="•"/>
            </a:pPr>
            <a:r>
              <a:rPr lang="en-US" dirty="0"/>
              <a:t>The local director of emergency management or a designee may declare a local emergency with the consent of the governing body of the political subdivision. </a:t>
            </a:r>
            <a:endParaRPr lang="en-US" dirty="0" smtClean="0"/>
          </a:p>
          <a:p>
            <a:pPr marL="173422" indent="-173422">
              <a:buFont typeface="Arial" panose="020B0604020202020204" pitchFamily="34" charset="0"/>
              <a:buChar char="•"/>
            </a:pPr>
            <a:endParaRPr lang="en-US" b="1" dirty="0" smtClean="0"/>
          </a:p>
          <a:p>
            <a:pPr marL="173422" indent="-173422">
              <a:buFont typeface="Arial" panose="020B0604020202020204" pitchFamily="34" charset="0"/>
              <a:buChar char="•"/>
            </a:pPr>
            <a:r>
              <a:rPr lang="en-US" b="1" dirty="0" smtClean="0"/>
              <a:t>If </a:t>
            </a:r>
            <a:r>
              <a:rPr lang="en-US" b="1" dirty="0"/>
              <a:t>the governing body cannot convene, the director, or designee, or in the absence of both, any member of the governing body may declare a local emergency, subject to confirmation by the governing body at its next regularly scheduled meeting (or at a special meeting within 14 days of the declaration, whichever occurs first).</a:t>
            </a:r>
          </a:p>
          <a:p>
            <a:r>
              <a:rPr lang="en-US" dirty="0"/>
              <a:t> </a:t>
            </a:r>
          </a:p>
        </p:txBody>
      </p:sp>
      <p:sp>
        <p:nvSpPr>
          <p:cNvPr id="4" name="Slide Number Placeholder 3"/>
          <p:cNvSpPr>
            <a:spLocks noGrp="1"/>
          </p:cNvSpPr>
          <p:nvPr>
            <p:ph type="sldNum" sz="quarter" idx="10"/>
          </p:nvPr>
        </p:nvSpPr>
        <p:spPr/>
        <p:txBody>
          <a:bodyPr/>
          <a:lstStyle/>
          <a:p>
            <a:fld id="{49465097-B29E-48DA-A0A1-3D3F2F049003}" type="slidenum">
              <a:rPr lang="en-US" smtClean="0"/>
              <a:pPr/>
              <a:t>3</a:t>
            </a:fld>
            <a:endParaRPr lang="en-US"/>
          </a:p>
        </p:txBody>
      </p:sp>
    </p:spTree>
    <p:extLst>
      <p:ext uri="{BB962C8B-B14F-4D97-AF65-F5344CB8AC3E}">
        <p14:creationId xmlns:p14="http://schemas.microsoft.com/office/powerpoint/2010/main" xmlns="" val="57359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VDEM is the lead agency at the state level that protects the lives and property of Virginia’s citizens from emergencies and disasters by coordinating the state’s prevention, preparedness,</a:t>
            </a:r>
            <a:r>
              <a:rPr lang="en-US" baseline="0" dirty="0" smtClean="0"/>
              <a:t> mitigation, response, and recovery.</a:t>
            </a:r>
          </a:p>
          <a:p>
            <a:endParaRPr lang="en-US" dirty="0" smtClean="0"/>
          </a:p>
          <a:p>
            <a:r>
              <a:rPr lang="en-US" dirty="0" smtClean="0"/>
              <a:t>Elected</a:t>
            </a:r>
            <a:r>
              <a:rPr lang="en-US" baseline="0" dirty="0" smtClean="0"/>
              <a:t> officials have an extremely difficult job. You serve your community, citizens, local governments, and during an emergency you will be called on for information, answers, and decisions to be made quickly and proficiently. </a:t>
            </a:r>
          </a:p>
          <a:p>
            <a:r>
              <a:rPr lang="en-US" baseline="0" dirty="0" smtClean="0"/>
              <a:t>It is so important you develop a working relationship with your public information officer so when sharing information it is consistent and the most current.</a:t>
            </a:r>
          </a:p>
          <a:p>
            <a:endParaRPr lang="en-US" baseline="0" dirty="0" smtClean="0"/>
          </a:p>
          <a:p>
            <a:r>
              <a:rPr lang="en-US" dirty="0"/>
              <a:t>One of your main jobs as an elected official is to help </a:t>
            </a:r>
            <a:r>
              <a:rPr lang="en-US" b="1" dirty="0"/>
              <a:t>manage public expectations about what government can or cannot provide during or after a disaster</a:t>
            </a:r>
            <a:r>
              <a:rPr lang="en-US" dirty="0"/>
              <a:t>.  Reassure citizens</a:t>
            </a:r>
          </a:p>
          <a:p>
            <a:r>
              <a:rPr lang="en-US" dirty="0"/>
              <a:t>that responders are doing all they can, but do not raise unrealistic expectations.  Knowing your locality’s emergency operation plan will help you more confidently and accurately answer questions.</a:t>
            </a:r>
          </a:p>
          <a:p>
            <a:endParaRPr lang="en-US" dirty="0" smtClean="0"/>
          </a:p>
          <a:p>
            <a:r>
              <a:rPr lang="en-US" dirty="0" smtClean="0"/>
              <a:t>The first picture is Tappahannock Tornado in 2/2016, the second picture is</a:t>
            </a:r>
            <a:r>
              <a:rPr lang="en-US" baseline="0" dirty="0" smtClean="0"/>
              <a:t> the snow storm in Wise, VA 2/2015, and the third picture is Hurricane Matthew in VA Beach, 10/16.</a:t>
            </a:r>
          </a:p>
          <a:p>
            <a:endParaRPr lang="en-US" baseline="0" dirty="0" smtClean="0"/>
          </a:p>
          <a:p>
            <a:r>
              <a:rPr lang="en-US" baseline="0" dirty="0" smtClean="0"/>
              <a:t>Preparation and planning as an elected Official will aid in determining response to the situation.</a:t>
            </a:r>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4</a:t>
            </a:fld>
            <a:endParaRPr lang="en-US"/>
          </a:p>
        </p:txBody>
      </p:sp>
    </p:spTree>
    <p:extLst>
      <p:ext uri="{BB962C8B-B14F-4D97-AF65-F5344CB8AC3E}">
        <p14:creationId xmlns:p14="http://schemas.microsoft.com/office/powerpoint/2010/main" xmlns="" val="2601787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National Preparedness Goal includes but is not limited to risks such as natural</a:t>
            </a:r>
            <a:r>
              <a:rPr lang="en-US" baseline="0" dirty="0" smtClean="0"/>
              <a:t> disasters, disease pandemics, chemical spills, and other manmade hazards, terrorist attacks and cyber attacks.</a:t>
            </a:r>
          </a:p>
          <a:p>
            <a:endParaRPr lang="en-US" baseline="0" dirty="0" smtClean="0"/>
          </a:p>
          <a:p>
            <a:r>
              <a:rPr lang="en-US" baseline="0" dirty="0" smtClean="0"/>
              <a:t>The five mission areas: </a:t>
            </a:r>
            <a:endParaRPr lang="en-US" dirty="0" smtClean="0"/>
          </a:p>
          <a:p>
            <a:r>
              <a:rPr lang="en-US" b="1" dirty="0" smtClean="0"/>
              <a:t>Prevention:</a:t>
            </a:r>
            <a:r>
              <a:rPr lang="en-US" dirty="0" smtClean="0"/>
              <a:t> The capabilities necessary to avoid, prevent, or stop a threatened or actual act of terrorism. Within national preparedness, the term “prevention” refers to preventing imminent threats. </a:t>
            </a:r>
          </a:p>
          <a:p>
            <a:endParaRPr lang="en-US" dirty="0" smtClean="0"/>
          </a:p>
          <a:p>
            <a:r>
              <a:rPr lang="en-US" b="1" dirty="0" smtClean="0"/>
              <a:t>Protection</a:t>
            </a:r>
            <a:r>
              <a:rPr lang="en-US" dirty="0" smtClean="0"/>
              <a:t>: The capabilities necessary to secure the homeland against acts of terrorism and man-made or natural disasters. </a:t>
            </a:r>
          </a:p>
          <a:p>
            <a:endParaRPr lang="en-US" dirty="0" smtClean="0"/>
          </a:p>
          <a:p>
            <a:r>
              <a:rPr lang="en-US" b="1" dirty="0" smtClean="0"/>
              <a:t>Mitigation</a:t>
            </a:r>
            <a:r>
              <a:rPr lang="en-US" dirty="0" smtClean="0"/>
              <a:t>: The capabilities necessary to reduce loss of life and property by lessening the impact of disasters. </a:t>
            </a:r>
          </a:p>
          <a:p>
            <a:endParaRPr lang="en-US" dirty="0" smtClean="0"/>
          </a:p>
          <a:p>
            <a:r>
              <a:rPr lang="en-US" b="1" dirty="0" smtClean="0"/>
              <a:t>Response:</a:t>
            </a:r>
            <a:r>
              <a:rPr lang="en-US" dirty="0" smtClean="0"/>
              <a:t> The capabilities necessary to save lives, protect property and the environment, and meet basic human needs after an incident has occurred. </a:t>
            </a:r>
          </a:p>
          <a:p>
            <a:endParaRPr lang="en-US" dirty="0" smtClean="0"/>
          </a:p>
          <a:p>
            <a:r>
              <a:rPr lang="en-US" b="1" dirty="0" smtClean="0"/>
              <a:t>Recovery:</a:t>
            </a:r>
            <a:r>
              <a:rPr lang="en-US" dirty="0" smtClean="0"/>
              <a:t> The capabilities necessary to assist communities affected by an incident to recover effectively. Recovery includes the restoration and strengthening of key systems and resource assets that are critical to the economic stability, vitality, and long-term sustainability of the communities themselves. </a:t>
            </a:r>
          </a:p>
          <a:p>
            <a:endParaRPr lang="en-US" dirty="0" smtClean="0"/>
          </a:p>
          <a:p>
            <a:r>
              <a:rPr lang="en-US" dirty="0" smtClean="0"/>
              <a:t>These include health and human services capabilities and networks, public and private disability support and service systems, educational systems, community social networks, natural and cultural resources, affordable and accessible housing, infrastructure systems, and local and regional economic drivers. </a:t>
            </a:r>
          </a:p>
          <a:p>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5</a:t>
            </a:fld>
            <a:endParaRPr lang="en-US"/>
          </a:p>
        </p:txBody>
      </p:sp>
    </p:spTree>
    <p:extLst>
      <p:ext uri="{BB962C8B-B14F-4D97-AF65-F5344CB8AC3E}">
        <p14:creationId xmlns:p14="http://schemas.microsoft.com/office/powerpoint/2010/main" xmlns="" val="297412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NIMS</a:t>
            </a:r>
          </a:p>
          <a:p>
            <a:pPr marL="173422" indent="-173422">
              <a:buFont typeface="Arial" panose="020B0604020202020204" pitchFamily="34" charset="0"/>
              <a:buChar char="•"/>
            </a:pPr>
            <a:r>
              <a:rPr lang="en-US" dirty="0" smtClean="0"/>
              <a:t>DHS created</a:t>
            </a:r>
            <a:r>
              <a:rPr lang="en-US" baseline="0" dirty="0" smtClean="0"/>
              <a:t> NIMS to provide a comprehensive and consistent approach to incident management.</a:t>
            </a:r>
          </a:p>
          <a:p>
            <a:pPr marL="173422" indent="-173422">
              <a:buFont typeface="Arial" panose="020B0604020202020204" pitchFamily="34" charset="0"/>
              <a:buChar char="•"/>
            </a:pPr>
            <a:r>
              <a:rPr lang="en-US" dirty="0" smtClean="0"/>
              <a:t>Be applicable across a full spectrum of potential incidents, hazards, and impacts, regardless of size, location or complexity. </a:t>
            </a:r>
          </a:p>
          <a:p>
            <a:pPr marL="0" indent="0">
              <a:buFont typeface="Arial" panose="020B0604020202020204" pitchFamily="34" charset="0"/>
              <a:buNone/>
            </a:pPr>
            <a:r>
              <a:rPr lang="en-US" dirty="0" smtClean="0"/>
              <a:t>•   Improve coordination and cooperation between public and private entities in a variety of incident management activities. </a:t>
            </a:r>
          </a:p>
          <a:p>
            <a:pPr marL="0" indent="0">
              <a:buFont typeface="Arial" panose="020B0604020202020204" pitchFamily="34" charset="0"/>
              <a:buNone/>
            </a:pPr>
            <a:r>
              <a:rPr lang="en-US" dirty="0" smtClean="0"/>
              <a:t>•   Provide a common standard for overall incident management.</a:t>
            </a:r>
          </a:p>
          <a:p>
            <a:pPr marL="171450" indent="-171450">
              <a:buFont typeface="Arial" panose="020B0604020202020204" pitchFamily="34" charset="0"/>
              <a:buChar char="•"/>
            </a:pPr>
            <a:r>
              <a:rPr lang="en-US" dirty="0" smtClean="0"/>
              <a:t>Preparedness </a:t>
            </a:r>
          </a:p>
          <a:p>
            <a:pPr marL="171450" indent="-171450">
              <a:buFont typeface="Arial" panose="020B0604020202020204" pitchFamily="34" charset="0"/>
              <a:buChar char="•"/>
            </a:pPr>
            <a:r>
              <a:rPr lang="en-US" dirty="0" smtClean="0"/>
              <a:t>Communications and Information Management </a:t>
            </a:r>
          </a:p>
          <a:p>
            <a:pPr marL="171450" indent="-171450">
              <a:buFont typeface="Arial" panose="020B0604020202020204" pitchFamily="34" charset="0"/>
              <a:buChar char="•"/>
            </a:pPr>
            <a:r>
              <a:rPr lang="en-US" dirty="0" smtClean="0"/>
              <a:t>Resource Management </a:t>
            </a:r>
          </a:p>
          <a:p>
            <a:pPr marL="0" indent="0">
              <a:buFont typeface="Arial" panose="020B0604020202020204" pitchFamily="34" charset="0"/>
              <a:buNone/>
            </a:pPr>
            <a:r>
              <a:rPr lang="en-US" dirty="0" smtClean="0"/>
              <a:t>•   Command and Management </a:t>
            </a:r>
          </a:p>
          <a:p>
            <a:pPr marL="0" indent="0">
              <a:buFont typeface="Arial" panose="020B0604020202020204" pitchFamily="34" charset="0"/>
              <a:buNone/>
            </a:pPr>
            <a:r>
              <a:rPr lang="en-US" dirty="0" smtClean="0"/>
              <a:t>•   Ongoing Management and Maintenance</a:t>
            </a:r>
          </a:p>
          <a:p>
            <a:endParaRPr lang="en-US" baseline="0" dirty="0" smtClean="0"/>
          </a:p>
          <a:p>
            <a:r>
              <a:rPr lang="en-US" baseline="0" dirty="0" smtClean="0"/>
              <a:t>Emergency Operations Plans</a:t>
            </a:r>
          </a:p>
          <a:p>
            <a:pPr marL="173422" indent="-173422">
              <a:buFont typeface="Arial" panose="020B0604020202020204" pitchFamily="34" charset="0"/>
              <a:buChar char="•"/>
            </a:pPr>
            <a:r>
              <a:rPr lang="en-US" baseline="0" dirty="0" smtClean="0"/>
              <a:t>The Code of Virginia requires each jurisdiction to maintain and keep current an Emergency Operation Plan.</a:t>
            </a:r>
          </a:p>
          <a:p>
            <a:pPr marL="173422" indent="-173422">
              <a:buFont typeface="Arial" panose="020B0604020202020204" pitchFamily="34" charset="0"/>
              <a:buChar char="•"/>
            </a:pPr>
            <a:r>
              <a:rPr lang="en-US" baseline="0" dirty="0" smtClean="0"/>
              <a:t>Know your plan and be involved with updates.</a:t>
            </a:r>
          </a:p>
          <a:p>
            <a:pPr marL="173422" indent="-173422">
              <a:buFont typeface="Arial" panose="020B0604020202020204" pitchFamily="34" charset="0"/>
              <a:buChar char="•"/>
            </a:pPr>
            <a:r>
              <a:rPr lang="en-US" baseline="0" dirty="0" smtClean="0"/>
              <a:t>Your involvement will send a strong message to agencies and departments about the importance of this plan and preparedness, you should make this a priority as elected officials.</a:t>
            </a:r>
          </a:p>
          <a:p>
            <a:pPr marL="173422" indent="-173422">
              <a:buFont typeface="Arial" panose="020B0604020202020204" pitchFamily="34" charset="0"/>
              <a:buChar char="•"/>
            </a:pPr>
            <a:endParaRPr lang="en-US" baseline="0" dirty="0" smtClean="0"/>
          </a:p>
          <a:p>
            <a:r>
              <a:rPr lang="en-US" baseline="0" dirty="0" smtClean="0"/>
              <a:t>Training and Exercise is what can test the plan prior to using it is a real-life disaster.</a:t>
            </a:r>
          </a:p>
          <a:p>
            <a:pPr marL="173422" indent="-173422">
              <a:buFont typeface="Arial" panose="020B0604020202020204" pitchFamily="34" charset="0"/>
              <a:buChar char="•"/>
            </a:pPr>
            <a:r>
              <a:rPr lang="en-US" baseline="0" dirty="0" smtClean="0"/>
              <a:t>There are several outlets available to assist in training. </a:t>
            </a:r>
          </a:p>
          <a:p>
            <a:pPr marL="173422" indent="-173422">
              <a:buFont typeface="Arial" panose="020B0604020202020204" pitchFamily="34" charset="0"/>
              <a:buChar char="•"/>
            </a:pPr>
            <a:r>
              <a:rPr lang="en-US" baseline="0" dirty="0" smtClean="0"/>
              <a:t>Emergency Management Institute and VDEM offer online and classroom classes on these topics.</a:t>
            </a:r>
          </a:p>
          <a:p>
            <a:pPr marL="173422" indent="-173422">
              <a:buFont typeface="Arial" panose="020B0604020202020204" pitchFamily="34" charset="0"/>
              <a:buChar char="•"/>
            </a:pPr>
            <a:r>
              <a:rPr lang="en-US" baseline="0" dirty="0" smtClean="0"/>
              <a:t>Statewide and regional exercises are conducted regularly and local participation is an opportunity to practice your EOP.</a:t>
            </a:r>
          </a:p>
          <a:p>
            <a:endParaRPr lang="en-US" baseline="0" dirty="0" smtClean="0"/>
          </a:p>
          <a:p>
            <a:r>
              <a:rPr lang="en-US" baseline="0" dirty="0" smtClean="0"/>
              <a:t>Community and Business Preparedness</a:t>
            </a:r>
          </a:p>
          <a:p>
            <a:pPr marL="173422" indent="-173422">
              <a:buFont typeface="Arial" panose="020B0604020202020204" pitchFamily="34" charset="0"/>
              <a:buChar char="•"/>
            </a:pPr>
            <a:r>
              <a:rPr lang="en-US" baseline="0" dirty="0" smtClean="0"/>
              <a:t>Emergency responders will respond quickly, but cannot reach everyone right away.</a:t>
            </a:r>
          </a:p>
          <a:p>
            <a:pPr marL="173422" indent="-173422">
              <a:buFont typeface="Arial" panose="020B0604020202020204" pitchFamily="34" charset="0"/>
              <a:buChar char="•"/>
            </a:pPr>
            <a:r>
              <a:rPr lang="en-US" baseline="0" dirty="0" smtClean="0"/>
              <a:t>All citizens should be self sufficient for at least 72 hours after a disaster.</a:t>
            </a:r>
          </a:p>
          <a:p>
            <a:pPr marL="173422" indent="-173422">
              <a:buFont typeface="Arial" panose="020B0604020202020204" pitchFamily="34" charset="0"/>
              <a:buChar char="•"/>
            </a:pPr>
            <a:r>
              <a:rPr lang="en-US" baseline="0" dirty="0" smtClean="0"/>
              <a:t>Visit ReadyVirginia.gov for more information about how to prepare.</a:t>
            </a:r>
          </a:p>
          <a:p>
            <a:pPr marL="173422" indent="-173422">
              <a:buFont typeface="Arial" panose="020B0604020202020204" pitchFamily="34" charset="0"/>
              <a:buChar char="•"/>
            </a:pPr>
            <a:endParaRPr lang="en-US" baseline="0" dirty="0" smtClean="0"/>
          </a:p>
          <a:p>
            <a:pPr marL="173422" indent="-173422">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49465097-B29E-48DA-A0A1-3D3F2F049003}" type="slidenum">
              <a:rPr lang="en-US" smtClean="0"/>
              <a:pPr/>
              <a:t>6</a:t>
            </a:fld>
            <a:endParaRPr lang="en-US"/>
          </a:p>
        </p:txBody>
      </p:sp>
    </p:spTree>
    <p:extLst>
      <p:ext uri="{BB962C8B-B14F-4D97-AF65-F5344CB8AC3E}">
        <p14:creationId xmlns:p14="http://schemas.microsoft.com/office/powerpoint/2010/main" xmlns="" val="247546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Prevention: The capabilities necessary to avoid, prevent, or stop a threatened or actual act of terrorism. Within national preparedness, the term “prevention” refers to preventing imminent threats. </a:t>
            </a:r>
          </a:p>
          <a:p>
            <a:r>
              <a:rPr lang="en-US" dirty="0"/>
              <a:t>Prevent, avoid or stop an imminent, threatened or actual act of terrorism.</a:t>
            </a:r>
          </a:p>
          <a:p>
            <a:endParaRPr lang="en-US" dirty="0"/>
          </a:p>
          <a:p>
            <a:r>
              <a:rPr lang="en-US" dirty="0"/>
              <a:t>"If You See Something, Say Something</a:t>
            </a:r>
            <a:r>
              <a:rPr lang="en-US" baseline="30000" dirty="0"/>
              <a:t>®</a:t>
            </a:r>
            <a:r>
              <a:rPr lang="en-US" dirty="0"/>
              <a:t>" engages the public in protecting our homeland through awareness-building, partnerships, and other outreach. </a:t>
            </a:r>
          </a:p>
          <a:p>
            <a:endParaRPr lang="en-US" dirty="0"/>
          </a:p>
          <a:p>
            <a:r>
              <a:rPr lang="en-US" dirty="0"/>
              <a:t>Terrorist tactics continue to evolve, and we must keep pace.  Terrorists seek sophisticated means of attack, including chemical, biological, radiological, nuclear and explosive weapons, and cyber attacks.  Threats may come from abroad or be homegrown.  </a:t>
            </a:r>
          </a:p>
          <a:p>
            <a:r>
              <a:rPr lang="en-US" dirty="0"/>
              <a:t>We must be vigilant against new types of terrorist recruitment as well, by engaging communities at risk being targeted by terrorist recruiters.</a:t>
            </a:r>
          </a:p>
          <a:p>
            <a:endParaRPr lang="en-US" dirty="0"/>
          </a:p>
          <a:p>
            <a:r>
              <a:rPr lang="en-US" b="1" dirty="0"/>
              <a:t>Unusual items or situations:</a:t>
            </a:r>
            <a:r>
              <a:rPr lang="en-US" dirty="0"/>
              <a:t> A vehicle is parked in an odd location, a package/luggage is unattended, a window/door is open that is usually closed, or other out-of-the-ordinary situations occur.</a:t>
            </a:r>
          </a:p>
          <a:p>
            <a:r>
              <a:rPr lang="en-US" b="1" dirty="0"/>
              <a:t>Eliciting information:</a:t>
            </a:r>
            <a:r>
              <a:rPr lang="en-US" dirty="0"/>
              <a:t> A person questions individuals at a level beyond curiosity about a building’s purpose, operations, security procedures and/or personnel, shift changes, etc.</a:t>
            </a:r>
          </a:p>
          <a:p>
            <a:r>
              <a:rPr lang="en-US" b="1" dirty="0"/>
              <a:t>Observation/surveillance:</a:t>
            </a:r>
            <a:r>
              <a:rPr lang="en-US" dirty="0"/>
              <a:t> Someone pays unusual attention to facilities or buildings beyond a casual or professional interest. This includes extended loitering without explanation (particularly in concealed locations); unusual, repeated, and/or prolonged observation of a building (e.g., with binoculars or video camera); taking notes or measurements; counting paces; sketching floor plans, etc.</a:t>
            </a:r>
          </a:p>
          <a:p>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7</a:t>
            </a:fld>
            <a:endParaRPr lang="en-US"/>
          </a:p>
        </p:txBody>
      </p:sp>
    </p:spTree>
    <p:extLst>
      <p:ext uri="{BB962C8B-B14F-4D97-AF65-F5344CB8AC3E}">
        <p14:creationId xmlns:p14="http://schemas.microsoft.com/office/powerpoint/2010/main" xmlns="" val="171645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pPr defTabSz="924916">
              <a:defRPr/>
            </a:pPr>
            <a:r>
              <a:rPr lang="en-US" dirty="0"/>
              <a:t>Stop the Bleed is a national awareness campaign and call-to-action that encourages the public to train, equip, and empower themselves to help in a bleeding emergency before professional help arrives.</a:t>
            </a:r>
          </a:p>
          <a:p>
            <a:pPr defTabSz="924916">
              <a:defRPr/>
            </a:pPr>
            <a:endParaRPr lang="en-US" dirty="0"/>
          </a:p>
          <a:p>
            <a:pPr defTabSz="924916">
              <a:defRPr/>
            </a:pPr>
            <a:r>
              <a:rPr lang="en-US" dirty="0"/>
              <a:t>The Blue Campaign is the unified voice for DHS’ efforts to combat human trafficking. Working in collaboration with law enforcement, government, non-governmental and private organizations, the Blue Campaign is working to end human trafficking. Every year, millions of men, women, and children are trafficked in countries around the world, including the United States. It is estimated that human trafficking generates many billions of dollars of profit per year, second only to drug trafficking as the most profitable form of transnational crime.</a:t>
            </a:r>
          </a:p>
          <a:p>
            <a:pPr defTabSz="924916">
              <a:defRPr/>
            </a:pPr>
            <a:endParaRPr lang="en-US" dirty="0"/>
          </a:p>
          <a:p>
            <a:pPr defTabSz="924916">
              <a:defRPr/>
            </a:pPr>
            <a:r>
              <a:rPr lang="en-US" dirty="0"/>
              <a:t>The #</a:t>
            </a:r>
            <a:r>
              <a:rPr lang="en-US" dirty="0" err="1"/>
              <a:t>BeCyberSmart</a:t>
            </a:r>
            <a:r>
              <a:rPr lang="en-US" dirty="0"/>
              <a:t> Campaign is a national effort to raise public awareness of how to recognize cyber vulnerabilities and educate the nation on how to protect themselves against cyber assaults and take personal responsibilities for online security measures. 600,000 accounts get hacked daily, 47% of American Adults have had their personal info exposed by cyber criminals. 1 in 3 home computers are infected with malicious software.</a:t>
            </a:r>
          </a:p>
          <a:p>
            <a:pPr defTabSz="924916">
              <a:defRPr/>
            </a:pPr>
            <a:endParaRPr lang="en-US" dirty="0"/>
          </a:p>
          <a:p>
            <a:r>
              <a:rPr lang="en-US" dirty="0"/>
              <a:t>The mission of Citizen Corps is empower individuals through education, training, and volunteer service to make communities safer, stronger, and better prepared to respond to the threats of terrorism, crime, public health issues, and disasters of all kinds. Preparing the public for local risks with targeted outreach</a:t>
            </a:r>
          </a:p>
          <a:p>
            <a:r>
              <a:rPr lang="en-US" dirty="0"/>
              <a:t>Engaging voluntary organizations to help augment resources for public safety, preparedness and response capabilities</a:t>
            </a:r>
          </a:p>
          <a:p>
            <a:r>
              <a:rPr lang="en-US" dirty="0"/>
              <a:t>Integrating the whole community and integrates nontraditional resources to ensure disaster preparedness</a:t>
            </a:r>
          </a:p>
          <a:p>
            <a:r>
              <a:rPr lang="en-US" dirty="0"/>
              <a:t>Citizen Corps has five partners: </a:t>
            </a:r>
            <a:r>
              <a:rPr lang="en-US" b="1" i="1" dirty="0"/>
              <a:t>Community Emergency Response Teams (CERT), Fire Corps, USA on Watch, Medical Reserve Corps, and Volunteers in Police Service.</a:t>
            </a:r>
            <a:endParaRPr lang="en-US" dirty="0"/>
          </a:p>
          <a:p>
            <a:endParaRPr lang="en-US" dirty="0"/>
          </a:p>
          <a:p>
            <a:r>
              <a:rPr lang="en-US" dirty="0"/>
              <a:t>Ready.gov is a national public service campaign designed to empower Americans to prepare for and respond to emergencies, including natural disasters and terrorist attacks. Power outages, flooding, evacuation, National preparedness month, hurricanes, wildfires, make and practice your plan</a:t>
            </a:r>
          </a:p>
          <a:p>
            <a:endParaRPr lang="en-US" dirty="0"/>
          </a:p>
          <a:p>
            <a:r>
              <a:rPr lang="en-US" dirty="0"/>
              <a:t>The </a:t>
            </a:r>
            <a:r>
              <a:rPr lang="en-US" dirty="0" err="1"/>
              <a:t>Stop.Think.Connect</a:t>
            </a:r>
            <a:r>
              <a:rPr lang="en-US" dirty="0"/>
              <a:t>. Campaign is a national public awareness effort to encourage safer online habits. aimed at increasing the understanding of cyber threats and empowering the American public to be safer and more secure online. Cybersecurity is a shared responsibility. We each have to do our part to keep the Internet safe. When we all take simple steps to be safer online, it makes using the Internet a more secure experience for everyone.</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8</a:t>
            </a:fld>
            <a:endParaRPr lang="en-US"/>
          </a:p>
        </p:txBody>
      </p:sp>
    </p:spTree>
    <p:extLst>
      <p:ext uri="{BB962C8B-B14F-4D97-AF65-F5344CB8AC3E}">
        <p14:creationId xmlns:p14="http://schemas.microsoft.com/office/powerpoint/2010/main" xmlns="" val="4008839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0" y="1154113"/>
            <a:ext cx="4156075" cy="3117850"/>
          </a:xfrm>
        </p:spPr>
      </p:sp>
      <p:sp>
        <p:nvSpPr>
          <p:cNvPr id="3" name="Notes Placeholder 2"/>
          <p:cNvSpPr>
            <a:spLocks noGrp="1"/>
          </p:cNvSpPr>
          <p:nvPr>
            <p:ph type="body" idx="1"/>
          </p:nvPr>
        </p:nvSpPr>
        <p:spPr/>
        <p:txBody>
          <a:bodyPr/>
          <a:lstStyle/>
          <a:p>
            <a:r>
              <a:rPr lang="en-US" dirty="0" smtClean="0"/>
              <a:t>Enhanced Protection mission activities include </a:t>
            </a:r>
          </a:p>
          <a:p>
            <a:r>
              <a:rPr lang="en-US" dirty="0" smtClean="0"/>
              <a:t>   • Issuing of alerts/warnings </a:t>
            </a:r>
          </a:p>
          <a:p>
            <a:r>
              <a:rPr lang="en-US" dirty="0" smtClean="0"/>
              <a:t>   • Intelligence/information sharing </a:t>
            </a:r>
          </a:p>
          <a:p>
            <a:r>
              <a:rPr lang="en-US" dirty="0" smtClean="0"/>
              <a:t>   • Greater protective presence, enhanced posture </a:t>
            </a:r>
          </a:p>
          <a:p>
            <a:r>
              <a:rPr lang="en-US" dirty="0" smtClean="0"/>
              <a:t>   • Enhanced operational coordination among mission partners </a:t>
            </a:r>
          </a:p>
          <a:p>
            <a:r>
              <a:rPr lang="en-US" dirty="0" smtClean="0"/>
              <a:t>   • Sustained efforts to address emergent Protection concerns</a:t>
            </a:r>
          </a:p>
          <a:p>
            <a:endParaRPr lang="en-US" dirty="0" smtClean="0"/>
          </a:p>
          <a:p>
            <a:r>
              <a:rPr lang="en-US" dirty="0" smtClean="0"/>
              <a:t>Protection is linked to Response and Recovery through various core capabilities such as those pertaining to Infrastructure Systems and relevant coordinating structures</a:t>
            </a:r>
          </a:p>
          <a:p>
            <a:r>
              <a:rPr lang="en-US" dirty="0" smtClean="0"/>
              <a:t>Protection mission provide the foundation for a secure and resilient Nation that is protected from terrorism and other hazards in a manner that allows American interests, aspirations, and way of life to thrive. </a:t>
            </a:r>
          </a:p>
          <a:p>
            <a:endParaRPr lang="en-US" dirty="0" smtClean="0"/>
          </a:p>
          <a:p>
            <a:r>
              <a:rPr lang="en-US" dirty="0" smtClean="0"/>
              <a:t>The steady-state process of Protection requires decentralized risk management for empowered execution. </a:t>
            </a:r>
          </a:p>
          <a:p>
            <a:r>
              <a:rPr lang="en-US" dirty="0" smtClean="0"/>
              <a:t>As a national model for coordinating across disparate Protection partners, organizations and stakeholders, the steady-state coordination of Protection activity relies on existing coordination structures to share information and to support informed and adaptable Protection mission activity. </a:t>
            </a:r>
          </a:p>
          <a:p>
            <a:r>
              <a:rPr lang="en-US" dirty="0" smtClean="0"/>
              <a:t>Protection is a continuous process and requires an adaptive model for organizational learning, and interorganizational coordination</a:t>
            </a:r>
          </a:p>
          <a:p>
            <a:endParaRPr lang="en-US" dirty="0"/>
          </a:p>
        </p:txBody>
      </p:sp>
      <p:sp>
        <p:nvSpPr>
          <p:cNvPr id="4" name="Slide Number Placeholder 3"/>
          <p:cNvSpPr>
            <a:spLocks noGrp="1"/>
          </p:cNvSpPr>
          <p:nvPr>
            <p:ph type="sldNum" sz="quarter" idx="10"/>
          </p:nvPr>
        </p:nvSpPr>
        <p:spPr/>
        <p:txBody>
          <a:bodyPr/>
          <a:lstStyle/>
          <a:p>
            <a:fld id="{49465097-B29E-48DA-A0A1-3D3F2F049003}" type="slidenum">
              <a:rPr lang="en-US" smtClean="0"/>
              <a:pPr/>
              <a:t>9</a:t>
            </a:fld>
            <a:endParaRPr lang="en-US"/>
          </a:p>
        </p:txBody>
      </p:sp>
    </p:spTree>
    <p:extLst>
      <p:ext uri="{BB962C8B-B14F-4D97-AF65-F5344CB8AC3E}">
        <p14:creationId xmlns:p14="http://schemas.microsoft.com/office/powerpoint/2010/main" xmlns="" val="361740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317501" y="352427"/>
            <a:ext cx="8226425" cy="701675"/>
          </a:xfrm>
        </p:spPr>
        <p:txBody>
          <a:bodyPr/>
          <a:lstStyle>
            <a:lvl1pPr>
              <a:defRPr/>
            </a:lvl1pPr>
          </a:lstStyle>
          <a:p>
            <a:pPr lvl="0"/>
            <a:r>
              <a:rPr lang="en-US" noProof="0" smtClean="0"/>
              <a:t>Click to edit Master title style</a:t>
            </a:r>
          </a:p>
        </p:txBody>
      </p:sp>
      <p:sp>
        <p:nvSpPr>
          <p:cNvPr id="148483" name="Rectangle 3"/>
          <p:cNvSpPr>
            <a:spLocks noGrp="1" noChangeArrowheads="1"/>
          </p:cNvSpPr>
          <p:nvPr>
            <p:ph type="subTitle" idx="1"/>
          </p:nvPr>
        </p:nvSpPr>
        <p:spPr bwMode="auto">
          <a:xfrm>
            <a:off x="342901" y="1143000"/>
            <a:ext cx="7769225" cy="609600"/>
          </a:xfrm>
          <a:prstGeom prst="rect">
            <a:avLst/>
          </a:prstGeom>
          <a:noFill/>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rgbClr val="333333"/>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xmlns="" val="777047326"/>
      </p:ext>
    </p:extLst>
  </p:cSld>
  <p:clrMapOvr>
    <a:masterClrMapping/>
  </p:clrMapOvr>
  <p:timing>
    <p:tnLst>
      <p:par>
        <p:cTn id="1" dur="indefinite" restart="never" nodeType="tmRoot"/>
      </p:par>
    </p:tnLst>
  </p:timing>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553200" y="6245225"/>
            <a:ext cx="2133600" cy="476250"/>
          </a:xfrm>
          <a:prstGeom prst="rect">
            <a:avLst/>
          </a:prstGeom>
          <a:noFill/>
          <a:ln>
            <a:noFill/>
          </a:ln>
          <a:effectLst/>
          <a:extLst/>
        </p:spPr>
        <p:txBody>
          <a:bodyPr/>
          <a:lstStyle>
            <a:defPPr>
              <a:defRPr lang="en-US"/>
            </a:defPPr>
            <a:lvl1pPr algn="r" rtl="0" fontAlgn="base">
              <a:spcBef>
                <a:spcPct val="0"/>
              </a:spcBef>
              <a:spcAft>
                <a:spcPct val="0"/>
              </a:spcAft>
              <a:defRPr sz="1400" b="0" kern="1200" smtClean="0">
                <a:solidFill>
                  <a:schemeClr val="tx1"/>
                </a:solidFill>
                <a:latin typeface="Arial" charset="0"/>
                <a:ea typeface="+mn-ea"/>
                <a:cs typeface="+mn-cs"/>
              </a:defRPr>
            </a:lvl1pPr>
            <a:lvl2pPr marL="457200" algn="ctr" rtl="0" fontAlgn="base">
              <a:spcBef>
                <a:spcPct val="0"/>
              </a:spcBef>
              <a:spcAft>
                <a:spcPct val="0"/>
              </a:spcAft>
              <a:defRPr sz="4400" b="1" kern="1200">
                <a:solidFill>
                  <a:schemeClr val="tx1"/>
                </a:solidFill>
                <a:latin typeface="Arial" charset="0"/>
                <a:ea typeface="+mn-ea"/>
                <a:cs typeface="+mn-cs"/>
              </a:defRPr>
            </a:lvl2pPr>
            <a:lvl3pPr marL="914400" algn="ctr" rtl="0" fontAlgn="base">
              <a:spcBef>
                <a:spcPct val="0"/>
              </a:spcBef>
              <a:spcAft>
                <a:spcPct val="0"/>
              </a:spcAft>
              <a:defRPr sz="4400" b="1" kern="1200">
                <a:solidFill>
                  <a:schemeClr val="tx1"/>
                </a:solidFill>
                <a:latin typeface="Arial" charset="0"/>
                <a:ea typeface="+mn-ea"/>
                <a:cs typeface="+mn-cs"/>
              </a:defRPr>
            </a:lvl3pPr>
            <a:lvl4pPr marL="1371600" algn="ctr" rtl="0" fontAlgn="base">
              <a:spcBef>
                <a:spcPct val="0"/>
              </a:spcBef>
              <a:spcAft>
                <a:spcPct val="0"/>
              </a:spcAft>
              <a:defRPr sz="4400" b="1" kern="1200">
                <a:solidFill>
                  <a:schemeClr val="tx1"/>
                </a:solidFill>
                <a:latin typeface="Arial" charset="0"/>
                <a:ea typeface="+mn-ea"/>
                <a:cs typeface="+mn-cs"/>
              </a:defRPr>
            </a:lvl4pPr>
            <a:lvl5pPr marL="1828800" algn="ctr" rtl="0" fontAlgn="base">
              <a:spcBef>
                <a:spcPct val="0"/>
              </a:spcBef>
              <a:spcAft>
                <a:spcPct val="0"/>
              </a:spcAft>
              <a:defRPr sz="4400" b="1" kern="1200">
                <a:solidFill>
                  <a:schemeClr val="tx1"/>
                </a:solidFill>
                <a:latin typeface="Arial" charset="0"/>
                <a:ea typeface="+mn-ea"/>
                <a:cs typeface="+mn-cs"/>
              </a:defRPr>
            </a:lvl5pPr>
            <a:lvl6pPr marL="2286000" algn="l" defTabSz="914400" rtl="0" eaLnBrk="1" latinLnBrk="0" hangingPunct="1">
              <a:defRPr sz="4400" b="1" kern="1200">
                <a:solidFill>
                  <a:schemeClr val="tx1"/>
                </a:solidFill>
                <a:latin typeface="Arial" charset="0"/>
                <a:ea typeface="+mn-ea"/>
                <a:cs typeface="+mn-cs"/>
              </a:defRPr>
            </a:lvl6pPr>
            <a:lvl7pPr marL="2743200" algn="l" defTabSz="914400" rtl="0" eaLnBrk="1" latinLnBrk="0" hangingPunct="1">
              <a:defRPr sz="4400" b="1" kern="1200">
                <a:solidFill>
                  <a:schemeClr val="tx1"/>
                </a:solidFill>
                <a:latin typeface="Arial" charset="0"/>
                <a:ea typeface="+mn-ea"/>
                <a:cs typeface="+mn-cs"/>
              </a:defRPr>
            </a:lvl7pPr>
            <a:lvl8pPr marL="3200400" algn="l" defTabSz="914400" rtl="0" eaLnBrk="1" latinLnBrk="0" hangingPunct="1">
              <a:defRPr sz="4400" b="1" kern="1200">
                <a:solidFill>
                  <a:schemeClr val="tx1"/>
                </a:solidFill>
                <a:latin typeface="Arial" charset="0"/>
                <a:ea typeface="+mn-ea"/>
                <a:cs typeface="+mn-cs"/>
              </a:defRPr>
            </a:lvl8pPr>
            <a:lvl9pPr marL="3657600" algn="l" defTabSz="914400" rtl="0" eaLnBrk="1" latinLnBrk="0" hangingPunct="1">
              <a:defRPr sz="4400" b="1" kern="1200">
                <a:solidFill>
                  <a:schemeClr val="tx1"/>
                </a:solidFill>
                <a:latin typeface="Arial" charset="0"/>
                <a:ea typeface="+mn-ea"/>
                <a:cs typeface="+mn-cs"/>
              </a:defRPr>
            </a:lvl9pPr>
          </a:lstStyle>
          <a:p>
            <a:pPr>
              <a:defRPr/>
            </a:pPr>
            <a:fld id="{25E93C8A-E7DB-4A46-AE79-70B7CA55F08B}" type="slidenum">
              <a:rPr lang="en-US" sz="1050">
                <a:solidFill>
                  <a:srgbClr val="000000"/>
                </a:solidFill>
              </a:rPr>
              <a:pPr>
                <a:defRPr/>
              </a:pPr>
              <a:t>‹#›</a:t>
            </a:fld>
            <a:endParaRPr lang="en-US" sz="1050" dirty="0">
              <a:solidFill>
                <a:srgbClr val="000000"/>
              </a:solidFill>
            </a:endParaRPr>
          </a:p>
        </p:txBody>
      </p:sp>
      <p:sp>
        <p:nvSpPr>
          <p:cNvPr id="2" name="Title 1"/>
          <p:cNvSpPr>
            <a:spLocks noGrp="1"/>
          </p:cNvSpPr>
          <p:nvPr>
            <p:ph type="title"/>
          </p:nvPr>
        </p:nvSpPr>
        <p:spPr>
          <a:xfrm>
            <a:off x="457201" y="2"/>
            <a:ext cx="8370887" cy="105092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80160"/>
            <a:ext cx="8229600" cy="4495800"/>
          </a:xfrm>
          <a:prstGeom prst="rect">
            <a:avLst/>
          </a:prstGeom>
        </p:spPr>
        <p:txBody>
          <a:bodyPr/>
          <a:lstStyle>
            <a:lvl1pPr>
              <a:buClr>
                <a:srgbClr val="333333"/>
              </a:buClr>
              <a:defRPr sz="1650">
                <a:solidFill>
                  <a:srgbClr val="333333"/>
                </a:solidFill>
              </a:defRPr>
            </a:lvl1pPr>
            <a:lvl2pPr>
              <a:buClr>
                <a:srgbClr val="333333"/>
              </a:buClr>
              <a:buFont typeface="Arial" pitchFamily="34" charset="0"/>
              <a:buChar char="‒"/>
              <a:defRPr sz="1650">
                <a:solidFill>
                  <a:srgbClr val="333333"/>
                </a:solidFill>
              </a:defRPr>
            </a:lvl2pPr>
            <a:lvl3pPr>
              <a:buClr>
                <a:srgbClr val="333333"/>
              </a:buClr>
              <a:defRPr sz="1650">
                <a:solidFill>
                  <a:srgbClr val="333333"/>
                </a:solidFill>
              </a:defRPr>
            </a:lvl3pPr>
            <a:lvl4pPr>
              <a:buClr>
                <a:srgbClr val="333333"/>
              </a:buClr>
              <a:buFont typeface="Arial" pitchFamily="34" charset="0"/>
              <a:buChar char="‒"/>
              <a:defRPr sz="1500">
                <a:solidFill>
                  <a:srgbClr val="333333"/>
                </a:solidFill>
              </a:defRPr>
            </a:lvl4pPr>
            <a:lvl5pPr>
              <a:buClr>
                <a:srgbClr val="333333"/>
              </a:buClr>
              <a:defRPr sz="1500">
                <a:solidFill>
                  <a:srgbClr val="333333"/>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34243583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553200" y="6245225"/>
            <a:ext cx="2133600" cy="476250"/>
          </a:xfrm>
          <a:prstGeom prst="rect">
            <a:avLst/>
          </a:prstGeom>
          <a:noFill/>
          <a:ln>
            <a:noFill/>
          </a:ln>
          <a:effectLst/>
          <a:extLst/>
        </p:spPr>
        <p:txBody>
          <a:bodyPr/>
          <a:lstStyle>
            <a:defPPr>
              <a:defRPr lang="en-US"/>
            </a:defPPr>
            <a:lvl1pPr algn="r" rtl="0" fontAlgn="base">
              <a:spcBef>
                <a:spcPct val="0"/>
              </a:spcBef>
              <a:spcAft>
                <a:spcPct val="0"/>
              </a:spcAft>
              <a:defRPr sz="1400" b="0" kern="1200" smtClean="0">
                <a:solidFill>
                  <a:schemeClr val="tx1"/>
                </a:solidFill>
                <a:latin typeface="Arial" charset="0"/>
                <a:ea typeface="+mn-ea"/>
                <a:cs typeface="+mn-cs"/>
              </a:defRPr>
            </a:lvl1pPr>
            <a:lvl2pPr marL="457200" algn="ctr" rtl="0" fontAlgn="base">
              <a:spcBef>
                <a:spcPct val="0"/>
              </a:spcBef>
              <a:spcAft>
                <a:spcPct val="0"/>
              </a:spcAft>
              <a:defRPr sz="4400" b="1" kern="1200">
                <a:solidFill>
                  <a:schemeClr val="tx1"/>
                </a:solidFill>
                <a:latin typeface="Arial" charset="0"/>
                <a:ea typeface="+mn-ea"/>
                <a:cs typeface="+mn-cs"/>
              </a:defRPr>
            </a:lvl2pPr>
            <a:lvl3pPr marL="914400" algn="ctr" rtl="0" fontAlgn="base">
              <a:spcBef>
                <a:spcPct val="0"/>
              </a:spcBef>
              <a:spcAft>
                <a:spcPct val="0"/>
              </a:spcAft>
              <a:defRPr sz="4400" b="1" kern="1200">
                <a:solidFill>
                  <a:schemeClr val="tx1"/>
                </a:solidFill>
                <a:latin typeface="Arial" charset="0"/>
                <a:ea typeface="+mn-ea"/>
                <a:cs typeface="+mn-cs"/>
              </a:defRPr>
            </a:lvl3pPr>
            <a:lvl4pPr marL="1371600" algn="ctr" rtl="0" fontAlgn="base">
              <a:spcBef>
                <a:spcPct val="0"/>
              </a:spcBef>
              <a:spcAft>
                <a:spcPct val="0"/>
              </a:spcAft>
              <a:defRPr sz="4400" b="1" kern="1200">
                <a:solidFill>
                  <a:schemeClr val="tx1"/>
                </a:solidFill>
                <a:latin typeface="Arial" charset="0"/>
                <a:ea typeface="+mn-ea"/>
                <a:cs typeface="+mn-cs"/>
              </a:defRPr>
            </a:lvl4pPr>
            <a:lvl5pPr marL="1828800" algn="ctr" rtl="0" fontAlgn="base">
              <a:spcBef>
                <a:spcPct val="0"/>
              </a:spcBef>
              <a:spcAft>
                <a:spcPct val="0"/>
              </a:spcAft>
              <a:defRPr sz="4400" b="1" kern="1200">
                <a:solidFill>
                  <a:schemeClr val="tx1"/>
                </a:solidFill>
                <a:latin typeface="Arial" charset="0"/>
                <a:ea typeface="+mn-ea"/>
                <a:cs typeface="+mn-cs"/>
              </a:defRPr>
            </a:lvl5pPr>
            <a:lvl6pPr marL="2286000" algn="l" defTabSz="914400" rtl="0" eaLnBrk="1" latinLnBrk="0" hangingPunct="1">
              <a:defRPr sz="4400" b="1" kern="1200">
                <a:solidFill>
                  <a:schemeClr val="tx1"/>
                </a:solidFill>
                <a:latin typeface="Arial" charset="0"/>
                <a:ea typeface="+mn-ea"/>
                <a:cs typeface="+mn-cs"/>
              </a:defRPr>
            </a:lvl6pPr>
            <a:lvl7pPr marL="2743200" algn="l" defTabSz="914400" rtl="0" eaLnBrk="1" latinLnBrk="0" hangingPunct="1">
              <a:defRPr sz="4400" b="1" kern="1200">
                <a:solidFill>
                  <a:schemeClr val="tx1"/>
                </a:solidFill>
                <a:latin typeface="Arial" charset="0"/>
                <a:ea typeface="+mn-ea"/>
                <a:cs typeface="+mn-cs"/>
              </a:defRPr>
            </a:lvl7pPr>
            <a:lvl8pPr marL="3200400" algn="l" defTabSz="914400" rtl="0" eaLnBrk="1" latinLnBrk="0" hangingPunct="1">
              <a:defRPr sz="4400" b="1" kern="1200">
                <a:solidFill>
                  <a:schemeClr val="tx1"/>
                </a:solidFill>
                <a:latin typeface="Arial" charset="0"/>
                <a:ea typeface="+mn-ea"/>
                <a:cs typeface="+mn-cs"/>
              </a:defRPr>
            </a:lvl8pPr>
            <a:lvl9pPr marL="3657600" algn="l" defTabSz="914400" rtl="0" eaLnBrk="1" latinLnBrk="0" hangingPunct="1">
              <a:defRPr sz="4400" b="1" kern="1200">
                <a:solidFill>
                  <a:schemeClr val="tx1"/>
                </a:solidFill>
                <a:latin typeface="Arial" charset="0"/>
                <a:ea typeface="+mn-ea"/>
                <a:cs typeface="+mn-cs"/>
              </a:defRPr>
            </a:lvl9pPr>
          </a:lstStyle>
          <a:p>
            <a:pPr>
              <a:defRPr/>
            </a:pPr>
            <a:fld id="{25E93C8A-E7DB-4A46-AE79-70B7CA55F08B}" type="slidenum">
              <a:rPr lang="en-US" sz="1050">
                <a:solidFill>
                  <a:srgbClr val="000000"/>
                </a:solidFill>
              </a:rPr>
              <a:pPr>
                <a:defRPr/>
              </a:pPr>
              <a:t>‹#›</a:t>
            </a:fld>
            <a:endParaRPr lang="en-US" sz="1050" dirty="0">
              <a:solidFill>
                <a:srgbClr val="000000"/>
              </a:solidFill>
            </a:endParaRPr>
          </a:p>
        </p:txBody>
      </p:sp>
      <p:sp>
        <p:nvSpPr>
          <p:cNvPr id="2" name="Title 1"/>
          <p:cNvSpPr>
            <a:spLocks noGrp="1"/>
          </p:cNvSpPr>
          <p:nvPr>
            <p:ph type="title"/>
          </p:nvPr>
        </p:nvSpPr>
        <p:spPr>
          <a:xfrm>
            <a:off x="457201" y="2"/>
            <a:ext cx="8370887" cy="105092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80160"/>
            <a:ext cx="3886200" cy="4495800"/>
          </a:xfrm>
          <a:prstGeom prst="rect">
            <a:avLst/>
          </a:prstGeom>
        </p:spPr>
        <p:txBody>
          <a:bodyPr/>
          <a:lstStyle>
            <a:lvl1pPr>
              <a:buClr>
                <a:srgbClr val="333333"/>
              </a:buClr>
              <a:defRPr sz="1650">
                <a:solidFill>
                  <a:srgbClr val="333333"/>
                </a:solidFill>
              </a:defRPr>
            </a:lvl1pPr>
            <a:lvl2pPr>
              <a:buClr>
                <a:srgbClr val="333333"/>
              </a:buClr>
              <a:buFont typeface="Arial" pitchFamily="34" charset="0"/>
              <a:buChar char="‒"/>
              <a:defRPr sz="1650">
                <a:solidFill>
                  <a:srgbClr val="333333"/>
                </a:solidFill>
              </a:defRPr>
            </a:lvl2pPr>
            <a:lvl3pPr>
              <a:buClr>
                <a:srgbClr val="333333"/>
              </a:buClr>
              <a:defRPr sz="1650">
                <a:solidFill>
                  <a:srgbClr val="333333"/>
                </a:solidFill>
              </a:defRPr>
            </a:lvl3pPr>
            <a:lvl4pPr>
              <a:buClr>
                <a:srgbClr val="333333"/>
              </a:buClr>
              <a:buFont typeface="Arial" pitchFamily="34" charset="0"/>
              <a:buChar char="‒"/>
              <a:defRPr sz="1500">
                <a:solidFill>
                  <a:srgbClr val="333333"/>
                </a:solidFill>
              </a:defRPr>
            </a:lvl4pPr>
            <a:lvl5pPr>
              <a:buClr>
                <a:srgbClr val="333333"/>
              </a:buClr>
              <a:defRPr sz="1500">
                <a:solidFill>
                  <a:srgbClr val="333333"/>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2"/>
          <p:cNvSpPr>
            <a:spLocks noGrp="1"/>
          </p:cNvSpPr>
          <p:nvPr>
            <p:ph idx="10"/>
          </p:nvPr>
        </p:nvSpPr>
        <p:spPr>
          <a:xfrm>
            <a:off x="4811751" y="1295400"/>
            <a:ext cx="3886200" cy="4495800"/>
          </a:xfrm>
          <a:prstGeom prst="rect">
            <a:avLst/>
          </a:prstGeom>
        </p:spPr>
        <p:txBody>
          <a:bodyPr/>
          <a:lstStyle>
            <a:lvl1pPr>
              <a:buClr>
                <a:srgbClr val="333333"/>
              </a:buClr>
              <a:defRPr sz="1650">
                <a:solidFill>
                  <a:srgbClr val="333333"/>
                </a:solidFill>
              </a:defRPr>
            </a:lvl1pPr>
            <a:lvl2pPr>
              <a:buClr>
                <a:srgbClr val="333333"/>
              </a:buClr>
              <a:buFont typeface="Arial" pitchFamily="34" charset="0"/>
              <a:buChar char="‒"/>
              <a:defRPr sz="1650">
                <a:solidFill>
                  <a:srgbClr val="333333"/>
                </a:solidFill>
              </a:defRPr>
            </a:lvl2pPr>
            <a:lvl3pPr>
              <a:buClr>
                <a:srgbClr val="333333"/>
              </a:buClr>
              <a:defRPr sz="1650">
                <a:solidFill>
                  <a:srgbClr val="333333"/>
                </a:solidFill>
              </a:defRPr>
            </a:lvl3pPr>
            <a:lvl4pPr>
              <a:buClr>
                <a:srgbClr val="333333"/>
              </a:buClr>
              <a:buFont typeface="Arial" pitchFamily="34" charset="0"/>
              <a:buChar char="‒"/>
              <a:defRPr sz="1500">
                <a:solidFill>
                  <a:srgbClr val="333333"/>
                </a:solidFill>
              </a:defRPr>
            </a:lvl4pPr>
            <a:lvl5pPr>
              <a:buClr>
                <a:srgbClr val="333333"/>
              </a:buClr>
              <a:defRPr sz="1500">
                <a:solidFill>
                  <a:srgbClr val="333333"/>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4925346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B8E68129-B515-4BC7-A046-A0369E53705C}" type="datetimeFigureOut">
              <a:rPr lang="en-US" smtClean="0"/>
              <a:pPr/>
              <a:t>10/2/2018</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fld id="{220784E2-6319-410A-89E4-23F165F7901B}" type="slidenum">
              <a:rPr lang="en-US" smtClean="0"/>
              <a:pPr/>
              <a:t>‹#›</a:t>
            </a:fld>
            <a:endParaRPr lang="en-US"/>
          </a:p>
        </p:txBody>
      </p:sp>
    </p:spTree>
    <p:extLst>
      <p:ext uri="{BB962C8B-B14F-4D97-AF65-F5344CB8AC3E}">
        <p14:creationId xmlns:p14="http://schemas.microsoft.com/office/powerpoint/2010/main" xmlns="" val="1536324971"/>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68129-B515-4BC7-A046-A0369E53705C}"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784E2-6319-410A-89E4-23F165F7901B}" type="slidenum">
              <a:rPr lang="en-US" smtClean="0"/>
              <a:pPr/>
              <a:t>‹#›</a:t>
            </a:fld>
            <a:endParaRPr lang="en-US"/>
          </a:p>
        </p:txBody>
      </p:sp>
    </p:spTree>
    <p:extLst>
      <p:ext uri="{BB962C8B-B14F-4D97-AF65-F5344CB8AC3E}">
        <p14:creationId xmlns:p14="http://schemas.microsoft.com/office/powerpoint/2010/main" xmlns="" val="435408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317511" y="352427"/>
            <a:ext cx="8226425" cy="701675"/>
          </a:xfrm>
        </p:spPr>
        <p:txBody>
          <a:bodyPr/>
          <a:lstStyle>
            <a:lvl1pPr>
              <a:defRPr/>
            </a:lvl1pPr>
          </a:lstStyle>
          <a:p>
            <a:pPr lvl="0"/>
            <a:r>
              <a:rPr lang="en-US" noProof="0" smtClean="0"/>
              <a:t>Click to edit Master title style</a:t>
            </a:r>
          </a:p>
        </p:txBody>
      </p:sp>
      <p:sp>
        <p:nvSpPr>
          <p:cNvPr id="148483" name="Rectangle 3"/>
          <p:cNvSpPr>
            <a:spLocks noGrp="1" noChangeArrowheads="1"/>
          </p:cNvSpPr>
          <p:nvPr>
            <p:ph type="subTitle" idx="1"/>
          </p:nvPr>
        </p:nvSpPr>
        <p:spPr bwMode="auto">
          <a:xfrm>
            <a:off x="342913" y="1143000"/>
            <a:ext cx="7769225" cy="609600"/>
          </a:xfrm>
          <a:prstGeom prst="rect">
            <a:avLst/>
          </a:prstGeom>
          <a:noFill/>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solidFill>
                  <a:srgbClr val="333333"/>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xmlns="" val="2759440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6553200" y="6245227"/>
            <a:ext cx="2133600" cy="476251"/>
          </a:xfrm>
          <a:prstGeom prst="rect">
            <a:avLst/>
          </a:prstGeom>
          <a:noFill/>
          <a:ln>
            <a:noFill/>
          </a:ln>
          <a:effectLst/>
          <a:extLst/>
        </p:spPr>
        <p:txBody>
          <a:bodyPr/>
          <a:lstStyle>
            <a:defPPr>
              <a:defRPr lang="en-US"/>
            </a:defPPr>
            <a:lvl1pPr algn="r" rtl="0" fontAlgn="base">
              <a:spcBef>
                <a:spcPct val="0"/>
              </a:spcBef>
              <a:spcAft>
                <a:spcPct val="0"/>
              </a:spcAft>
              <a:defRPr sz="1400" b="0" kern="1200" smtClean="0">
                <a:solidFill>
                  <a:schemeClr val="tx1"/>
                </a:solidFill>
                <a:latin typeface="Arial" charset="0"/>
                <a:ea typeface="+mn-ea"/>
                <a:cs typeface="+mn-cs"/>
              </a:defRPr>
            </a:lvl1pPr>
            <a:lvl2pPr marL="457200" algn="ctr" rtl="0" fontAlgn="base">
              <a:spcBef>
                <a:spcPct val="0"/>
              </a:spcBef>
              <a:spcAft>
                <a:spcPct val="0"/>
              </a:spcAft>
              <a:defRPr sz="4400" b="1" kern="1200">
                <a:solidFill>
                  <a:schemeClr val="tx1"/>
                </a:solidFill>
                <a:latin typeface="Arial" charset="0"/>
                <a:ea typeface="+mn-ea"/>
                <a:cs typeface="+mn-cs"/>
              </a:defRPr>
            </a:lvl2pPr>
            <a:lvl3pPr marL="914400" algn="ctr" rtl="0" fontAlgn="base">
              <a:spcBef>
                <a:spcPct val="0"/>
              </a:spcBef>
              <a:spcAft>
                <a:spcPct val="0"/>
              </a:spcAft>
              <a:defRPr sz="4400" b="1" kern="1200">
                <a:solidFill>
                  <a:schemeClr val="tx1"/>
                </a:solidFill>
                <a:latin typeface="Arial" charset="0"/>
                <a:ea typeface="+mn-ea"/>
                <a:cs typeface="+mn-cs"/>
              </a:defRPr>
            </a:lvl3pPr>
            <a:lvl4pPr marL="1371600" algn="ctr" rtl="0" fontAlgn="base">
              <a:spcBef>
                <a:spcPct val="0"/>
              </a:spcBef>
              <a:spcAft>
                <a:spcPct val="0"/>
              </a:spcAft>
              <a:defRPr sz="4400" b="1" kern="1200">
                <a:solidFill>
                  <a:schemeClr val="tx1"/>
                </a:solidFill>
                <a:latin typeface="Arial" charset="0"/>
                <a:ea typeface="+mn-ea"/>
                <a:cs typeface="+mn-cs"/>
              </a:defRPr>
            </a:lvl4pPr>
            <a:lvl5pPr marL="1828800" algn="ctr" rtl="0" fontAlgn="base">
              <a:spcBef>
                <a:spcPct val="0"/>
              </a:spcBef>
              <a:spcAft>
                <a:spcPct val="0"/>
              </a:spcAft>
              <a:defRPr sz="4400" b="1" kern="1200">
                <a:solidFill>
                  <a:schemeClr val="tx1"/>
                </a:solidFill>
                <a:latin typeface="Arial" charset="0"/>
                <a:ea typeface="+mn-ea"/>
                <a:cs typeface="+mn-cs"/>
              </a:defRPr>
            </a:lvl5pPr>
            <a:lvl6pPr marL="2286000" algn="l" defTabSz="914400" rtl="0" eaLnBrk="1" latinLnBrk="0" hangingPunct="1">
              <a:defRPr sz="4400" b="1" kern="1200">
                <a:solidFill>
                  <a:schemeClr val="tx1"/>
                </a:solidFill>
                <a:latin typeface="Arial" charset="0"/>
                <a:ea typeface="+mn-ea"/>
                <a:cs typeface="+mn-cs"/>
              </a:defRPr>
            </a:lvl6pPr>
            <a:lvl7pPr marL="2743200" algn="l" defTabSz="914400" rtl="0" eaLnBrk="1" latinLnBrk="0" hangingPunct="1">
              <a:defRPr sz="4400" b="1" kern="1200">
                <a:solidFill>
                  <a:schemeClr val="tx1"/>
                </a:solidFill>
                <a:latin typeface="Arial" charset="0"/>
                <a:ea typeface="+mn-ea"/>
                <a:cs typeface="+mn-cs"/>
              </a:defRPr>
            </a:lvl7pPr>
            <a:lvl8pPr marL="3200400" algn="l" defTabSz="914400" rtl="0" eaLnBrk="1" latinLnBrk="0" hangingPunct="1">
              <a:defRPr sz="4400" b="1" kern="1200">
                <a:solidFill>
                  <a:schemeClr val="tx1"/>
                </a:solidFill>
                <a:latin typeface="Arial" charset="0"/>
                <a:ea typeface="+mn-ea"/>
                <a:cs typeface="+mn-cs"/>
              </a:defRPr>
            </a:lvl8pPr>
            <a:lvl9pPr marL="3657600" algn="l" defTabSz="914400" rtl="0" eaLnBrk="1" latinLnBrk="0" hangingPunct="1">
              <a:defRPr sz="4400" b="1" kern="1200">
                <a:solidFill>
                  <a:schemeClr val="tx1"/>
                </a:solidFill>
                <a:latin typeface="Arial" charset="0"/>
                <a:ea typeface="+mn-ea"/>
                <a:cs typeface="+mn-cs"/>
              </a:defRPr>
            </a:lvl9pPr>
          </a:lstStyle>
          <a:p>
            <a:pPr>
              <a:defRPr/>
            </a:pPr>
            <a:fld id="{25E93C8A-E7DB-4A46-AE79-70B7CA55F08B}" type="slidenum">
              <a:rPr lang="en-US" sz="1050">
                <a:solidFill>
                  <a:srgbClr val="000000"/>
                </a:solidFill>
              </a:rPr>
              <a:pPr>
                <a:defRPr/>
              </a:pPr>
              <a:t>‹#›</a:t>
            </a:fld>
            <a:endParaRPr lang="en-US" sz="1050" dirty="0">
              <a:solidFill>
                <a:srgbClr val="000000"/>
              </a:solidFill>
            </a:endParaRPr>
          </a:p>
        </p:txBody>
      </p:sp>
      <p:sp>
        <p:nvSpPr>
          <p:cNvPr id="2" name="Title 1"/>
          <p:cNvSpPr>
            <a:spLocks noGrp="1"/>
          </p:cNvSpPr>
          <p:nvPr>
            <p:ph type="title"/>
          </p:nvPr>
        </p:nvSpPr>
        <p:spPr>
          <a:xfrm>
            <a:off x="457206" y="2"/>
            <a:ext cx="8370887" cy="1050925"/>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80160"/>
            <a:ext cx="8229600" cy="4495800"/>
          </a:xfrm>
          <a:prstGeom prst="rect">
            <a:avLst/>
          </a:prstGeom>
        </p:spPr>
        <p:txBody>
          <a:bodyPr/>
          <a:lstStyle>
            <a:lvl1pPr>
              <a:buClr>
                <a:srgbClr val="333333"/>
              </a:buClr>
              <a:defRPr sz="1650">
                <a:solidFill>
                  <a:srgbClr val="333333"/>
                </a:solidFill>
              </a:defRPr>
            </a:lvl1pPr>
            <a:lvl2pPr>
              <a:buClr>
                <a:srgbClr val="333333"/>
              </a:buClr>
              <a:buFont typeface="Arial" pitchFamily="34" charset="0"/>
              <a:buChar char="‒"/>
              <a:defRPr sz="1650">
                <a:solidFill>
                  <a:srgbClr val="333333"/>
                </a:solidFill>
              </a:defRPr>
            </a:lvl2pPr>
            <a:lvl3pPr>
              <a:buClr>
                <a:srgbClr val="333333"/>
              </a:buClr>
              <a:defRPr sz="1650">
                <a:solidFill>
                  <a:srgbClr val="333333"/>
                </a:solidFill>
              </a:defRPr>
            </a:lvl3pPr>
            <a:lvl4pPr>
              <a:buClr>
                <a:srgbClr val="333333"/>
              </a:buClr>
              <a:buFont typeface="Arial" pitchFamily="34" charset="0"/>
              <a:buChar char="‒"/>
              <a:defRPr sz="1500">
                <a:solidFill>
                  <a:srgbClr val="333333"/>
                </a:solidFill>
              </a:defRPr>
            </a:lvl4pPr>
            <a:lvl5pPr>
              <a:buClr>
                <a:srgbClr val="333333"/>
              </a:buClr>
              <a:defRPr sz="1500">
                <a:solidFill>
                  <a:srgbClr val="333333"/>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txBox="1">
            <a:spLocks noChangeArrowheads="1"/>
          </p:cNvSpPr>
          <p:nvPr/>
        </p:nvSpPr>
        <p:spPr bwMode="auto">
          <a:xfrm>
            <a:off x="6553200" y="6245225"/>
            <a:ext cx="2133600" cy="476250"/>
          </a:xfrm>
          <a:prstGeom prst="rect">
            <a:avLst/>
          </a:prstGeom>
          <a:noFill/>
          <a:ln>
            <a:noFill/>
          </a:ln>
          <a:effectLst/>
          <a:extLst/>
        </p:spPr>
        <p:txBody>
          <a:bodyPr/>
          <a:lstStyle>
            <a:defPPr>
              <a:defRPr lang="en-US"/>
            </a:defPPr>
            <a:lvl1pPr algn="r" rtl="0" fontAlgn="base">
              <a:spcBef>
                <a:spcPct val="0"/>
              </a:spcBef>
              <a:spcAft>
                <a:spcPct val="0"/>
              </a:spcAft>
              <a:defRPr sz="1400" b="0" kern="1200" smtClean="0">
                <a:solidFill>
                  <a:schemeClr val="tx1"/>
                </a:solidFill>
                <a:latin typeface="Arial" charset="0"/>
                <a:ea typeface="+mn-ea"/>
                <a:cs typeface="+mn-cs"/>
              </a:defRPr>
            </a:lvl1pPr>
            <a:lvl2pPr marL="457200" algn="ctr" rtl="0" fontAlgn="base">
              <a:spcBef>
                <a:spcPct val="0"/>
              </a:spcBef>
              <a:spcAft>
                <a:spcPct val="0"/>
              </a:spcAft>
              <a:defRPr sz="4400" b="1" kern="1200">
                <a:solidFill>
                  <a:schemeClr val="tx1"/>
                </a:solidFill>
                <a:latin typeface="Arial" charset="0"/>
                <a:ea typeface="+mn-ea"/>
                <a:cs typeface="+mn-cs"/>
              </a:defRPr>
            </a:lvl2pPr>
            <a:lvl3pPr marL="914400" algn="ctr" rtl="0" fontAlgn="base">
              <a:spcBef>
                <a:spcPct val="0"/>
              </a:spcBef>
              <a:spcAft>
                <a:spcPct val="0"/>
              </a:spcAft>
              <a:defRPr sz="4400" b="1" kern="1200">
                <a:solidFill>
                  <a:schemeClr val="tx1"/>
                </a:solidFill>
                <a:latin typeface="Arial" charset="0"/>
                <a:ea typeface="+mn-ea"/>
                <a:cs typeface="+mn-cs"/>
              </a:defRPr>
            </a:lvl3pPr>
            <a:lvl4pPr marL="1371600" algn="ctr" rtl="0" fontAlgn="base">
              <a:spcBef>
                <a:spcPct val="0"/>
              </a:spcBef>
              <a:spcAft>
                <a:spcPct val="0"/>
              </a:spcAft>
              <a:defRPr sz="4400" b="1" kern="1200">
                <a:solidFill>
                  <a:schemeClr val="tx1"/>
                </a:solidFill>
                <a:latin typeface="Arial" charset="0"/>
                <a:ea typeface="+mn-ea"/>
                <a:cs typeface="+mn-cs"/>
              </a:defRPr>
            </a:lvl4pPr>
            <a:lvl5pPr marL="1828800" algn="ctr" rtl="0" fontAlgn="base">
              <a:spcBef>
                <a:spcPct val="0"/>
              </a:spcBef>
              <a:spcAft>
                <a:spcPct val="0"/>
              </a:spcAft>
              <a:defRPr sz="4400" b="1" kern="1200">
                <a:solidFill>
                  <a:schemeClr val="tx1"/>
                </a:solidFill>
                <a:latin typeface="Arial" charset="0"/>
                <a:ea typeface="+mn-ea"/>
                <a:cs typeface="+mn-cs"/>
              </a:defRPr>
            </a:lvl5pPr>
            <a:lvl6pPr marL="2286000" algn="l" defTabSz="914400" rtl="0" eaLnBrk="1" latinLnBrk="0" hangingPunct="1">
              <a:defRPr sz="4400" b="1" kern="1200">
                <a:solidFill>
                  <a:schemeClr val="tx1"/>
                </a:solidFill>
                <a:latin typeface="Arial" charset="0"/>
                <a:ea typeface="+mn-ea"/>
                <a:cs typeface="+mn-cs"/>
              </a:defRPr>
            </a:lvl6pPr>
            <a:lvl7pPr marL="2743200" algn="l" defTabSz="914400" rtl="0" eaLnBrk="1" latinLnBrk="0" hangingPunct="1">
              <a:defRPr sz="4400" b="1" kern="1200">
                <a:solidFill>
                  <a:schemeClr val="tx1"/>
                </a:solidFill>
                <a:latin typeface="Arial" charset="0"/>
                <a:ea typeface="+mn-ea"/>
                <a:cs typeface="+mn-cs"/>
              </a:defRPr>
            </a:lvl7pPr>
            <a:lvl8pPr marL="3200400" algn="l" defTabSz="914400" rtl="0" eaLnBrk="1" latinLnBrk="0" hangingPunct="1">
              <a:defRPr sz="4400" b="1" kern="1200">
                <a:solidFill>
                  <a:schemeClr val="tx1"/>
                </a:solidFill>
                <a:latin typeface="Arial" charset="0"/>
                <a:ea typeface="+mn-ea"/>
                <a:cs typeface="+mn-cs"/>
              </a:defRPr>
            </a:lvl8pPr>
            <a:lvl9pPr marL="3657600" algn="l" defTabSz="914400" rtl="0" eaLnBrk="1" latinLnBrk="0" hangingPunct="1">
              <a:defRPr sz="4400" b="1" kern="1200">
                <a:solidFill>
                  <a:schemeClr val="tx1"/>
                </a:solidFill>
                <a:latin typeface="Arial" charset="0"/>
                <a:ea typeface="+mn-ea"/>
                <a:cs typeface="+mn-cs"/>
              </a:defRPr>
            </a:lvl9pPr>
          </a:lstStyle>
          <a:p>
            <a:pPr>
              <a:defRPr/>
            </a:pPr>
            <a:fld id="{25E93C8A-E7DB-4A46-AE79-70B7CA55F08B}" type="slidenum">
              <a:rPr lang="en-US" sz="1050">
                <a:solidFill>
                  <a:srgbClr val="000000"/>
                </a:solidFill>
              </a:rPr>
              <a:pPr>
                <a:defRPr/>
              </a:pPr>
              <a:t>‹#›</a:t>
            </a:fld>
            <a:endParaRPr lang="en-US" sz="1050" dirty="0">
              <a:solidFill>
                <a:srgbClr val="000000"/>
              </a:solidFill>
            </a:endParaRPr>
          </a:p>
        </p:txBody>
      </p:sp>
    </p:spTree>
    <p:extLst>
      <p:ext uri="{BB962C8B-B14F-4D97-AF65-F5344CB8AC3E}">
        <p14:creationId xmlns:p14="http://schemas.microsoft.com/office/powerpoint/2010/main" xmlns="" val="26999918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4"/>
            <a:ext cx="2133600" cy="365125"/>
          </a:xfrm>
          <a:prstGeom prst="rect">
            <a:avLst/>
          </a:prstGeom>
        </p:spPr>
        <p:txBody>
          <a:bodyPr/>
          <a:lstStyle/>
          <a:p>
            <a:fld id="{F10E37F3-D404-444C-B0E7-FACF380E69D4}" type="datetimeFigureOut">
              <a:rPr lang="en-US" smtClean="0"/>
              <a:pPr/>
              <a:t>10/2/2018</a:t>
            </a:fld>
            <a:endParaRPr lang="en-US"/>
          </a:p>
        </p:txBody>
      </p:sp>
      <p:sp>
        <p:nvSpPr>
          <p:cNvPr id="3" name="Footer Placeholder 2"/>
          <p:cNvSpPr>
            <a:spLocks noGrp="1"/>
          </p:cNvSpPr>
          <p:nvPr>
            <p:ph type="ftr" sz="quarter" idx="11"/>
          </p:nvPr>
        </p:nvSpPr>
        <p:spPr>
          <a:xfrm>
            <a:off x="3124202" y="6356354"/>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4DA90DE-9A92-4CAF-90DB-B68C9DE72FED}" type="slidenum">
              <a:rPr lang="en-US" smtClean="0"/>
              <a:pPr/>
              <a:t>‹#›</a:t>
            </a:fld>
            <a:endParaRPr lang="en-US"/>
          </a:p>
        </p:txBody>
      </p:sp>
    </p:spTree>
    <p:extLst>
      <p:ext uri="{BB962C8B-B14F-4D97-AF65-F5344CB8AC3E}">
        <p14:creationId xmlns:p14="http://schemas.microsoft.com/office/powerpoint/2010/main" xmlns="" val="1873102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E68129-B515-4BC7-A046-A0369E53705C}"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784E2-6319-410A-89E4-23F165F7901B}" type="slidenum">
              <a:rPr lang="en-US" smtClean="0"/>
              <a:pPr/>
              <a:t>‹#›</a:t>
            </a:fld>
            <a:endParaRPr lang="en-US"/>
          </a:p>
        </p:txBody>
      </p:sp>
    </p:spTree>
    <p:extLst>
      <p:ext uri="{BB962C8B-B14F-4D97-AF65-F5344CB8AC3E}">
        <p14:creationId xmlns:p14="http://schemas.microsoft.com/office/powerpoint/2010/main" xmlns="" val="3154547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gif"/><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33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14" y="2"/>
            <a:ext cx="8370887"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ChangeArrowheads="1"/>
          </p:cNvSpPr>
          <p:nvPr/>
        </p:nvSpPr>
        <p:spPr bwMode="black">
          <a:xfrm>
            <a:off x="5791200" y="6400800"/>
            <a:ext cx="3505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algn="l" eaLnBrk="0" hangingPunct="0"/>
            <a:r>
              <a:rPr lang="en-US" sz="825" b="0" dirty="0">
                <a:solidFill>
                  <a:srgbClr val="FFFFFF"/>
                </a:solidFill>
              </a:rPr>
              <a:t>Presenter’s Name          June 17, 2003</a:t>
            </a:r>
          </a:p>
        </p:txBody>
      </p:sp>
    </p:spTree>
    <p:extLst>
      <p:ext uri="{BB962C8B-B14F-4D97-AF65-F5344CB8AC3E}">
        <p14:creationId xmlns:p14="http://schemas.microsoft.com/office/powerpoint/2010/main" xmlns="" val="3650681361"/>
      </p:ext>
    </p:extLst>
  </p:cSld>
  <p:clrMap bg1="dk2" tx1="lt1" bg2="dk1" tx2="lt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Lst>
  <p:timing>
    <p:tnLst>
      <p:par>
        <p:cTn id="1" dur="indefinite" restart="never" nodeType="tmRoot"/>
      </p:par>
    </p:tnLst>
  </p:timing>
  <p:txStyles>
    <p:titleStyle>
      <a:lvl1pPr algn="l" rtl="0" eaLnBrk="1" fontAlgn="base" hangingPunct="1">
        <a:spcBef>
          <a:spcPct val="0"/>
        </a:spcBef>
        <a:spcAft>
          <a:spcPct val="0"/>
        </a:spcAft>
        <a:defRPr sz="3150">
          <a:solidFill>
            <a:srgbClr val="000063"/>
          </a:solidFill>
          <a:latin typeface="+mj-lt"/>
          <a:ea typeface="+mj-ea"/>
          <a:cs typeface="+mj-cs"/>
        </a:defRPr>
      </a:lvl1pPr>
      <a:lvl2pPr algn="l" rtl="0" eaLnBrk="1" fontAlgn="base" hangingPunct="1">
        <a:spcBef>
          <a:spcPct val="0"/>
        </a:spcBef>
        <a:spcAft>
          <a:spcPct val="0"/>
        </a:spcAft>
        <a:defRPr sz="3150">
          <a:solidFill>
            <a:srgbClr val="000063"/>
          </a:solidFill>
          <a:latin typeface="Times New Roman" pitchFamily="18" charset="0"/>
        </a:defRPr>
      </a:lvl2pPr>
      <a:lvl3pPr algn="l" rtl="0" eaLnBrk="1" fontAlgn="base" hangingPunct="1">
        <a:spcBef>
          <a:spcPct val="0"/>
        </a:spcBef>
        <a:spcAft>
          <a:spcPct val="0"/>
        </a:spcAft>
        <a:defRPr sz="3150">
          <a:solidFill>
            <a:srgbClr val="000063"/>
          </a:solidFill>
          <a:latin typeface="Times New Roman" pitchFamily="18" charset="0"/>
        </a:defRPr>
      </a:lvl3pPr>
      <a:lvl4pPr algn="l" rtl="0" eaLnBrk="1" fontAlgn="base" hangingPunct="1">
        <a:spcBef>
          <a:spcPct val="0"/>
        </a:spcBef>
        <a:spcAft>
          <a:spcPct val="0"/>
        </a:spcAft>
        <a:defRPr sz="3150">
          <a:solidFill>
            <a:srgbClr val="000063"/>
          </a:solidFill>
          <a:latin typeface="Times New Roman" pitchFamily="18" charset="0"/>
        </a:defRPr>
      </a:lvl4pPr>
      <a:lvl5pPr algn="l" rtl="0" eaLnBrk="1" fontAlgn="base" hangingPunct="1">
        <a:spcBef>
          <a:spcPct val="0"/>
        </a:spcBef>
        <a:spcAft>
          <a:spcPct val="0"/>
        </a:spcAft>
        <a:defRPr sz="3150">
          <a:solidFill>
            <a:srgbClr val="000063"/>
          </a:solidFill>
          <a:latin typeface="Times New Roman" pitchFamily="18" charset="0"/>
        </a:defRPr>
      </a:lvl5pPr>
      <a:lvl6pPr marL="342900" algn="l" rtl="0" eaLnBrk="1" fontAlgn="base" hangingPunct="1">
        <a:spcBef>
          <a:spcPct val="0"/>
        </a:spcBef>
        <a:spcAft>
          <a:spcPct val="0"/>
        </a:spcAft>
        <a:defRPr sz="3150">
          <a:solidFill>
            <a:srgbClr val="000063"/>
          </a:solidFill>
          <a:latin typeface="Times New Roman" pitchFamily="18" charset="0"/>
        </a:defRPr>
      </a:lvl6pPr>
      <a:lvl7pPr marL="685800" algn="l" rtl="0" eaLnBrk="1" fontAlgn="base" hangingPunct="1">
        <a:spcBef>
          <a:spcPct val="0"/>
        </a:spcBef>
        <a:spcAft>
          <a:spcPct val="0"/>
        </a:spcAft>
        <a:defRPr sz="3150">
          <a:solidFill>
            <a:srgbClr val="000063"/>
          </a:solidFill>
          <a:latin typeface="Times New Roman" pitchFamily="18" charset="0"/>
        </a:defRPr>
      </a:lvl7pPr>
      <a:lvl8pPr marL="1028700" algn="l" rtl="0" eaLnBrk="1" fontAlgn="base" hangingPunct="1">
        <a:spcBef>
          <a:spcPct val="0"/>
        </a:spcBef>
        <a:spcAft>
          <a:spcPct val="0"/>
        </a:spcAft>
        <a:defRPr sz="3150">
          <a:solidFill>
            <a:srgbClr val="000063"/>
          </a:solidFill>
          <a:latin typeface="Times New Roman" pitchFamily="18" charset="0"/>
        </a:defRPr>
      </a:lvl8pPr>
      <a:lvl9pPr marL="1371600" algn="l" rtl="0" eaLnBrk="1" fontAlgn="base" hangingPunct="1">
        <a:spcBef>
          <a:spcPct val="0"/>
        </a:spcBef>
        <a:spcAft>
          <a:spcPct val="0"/>
        </a:spcAft>
        <a:defRPr sz="3150">
          <a:solidFill>
            <a:srgbClr val="000063"/>
          </a:solidFill>
          <a:latin typeface="Times New Roman" pitchFamily="18" charset="0"/>
        </a:defRPr>
      </a:lvl9pPr>
    </p:titleStyle>
    <p:bodyStyle>
      <a:lvl1pPr marL="175022" indent="-175022" algn="l" rtl="0" eaLnBrk="1" fontAlgn="base" hangingPunct="1">
        <a:spcBef>
          <a:spcPct val="60000"/>
        </a:spcBef>
        <a:spcAft>
          <a:spcPct val="0"/>
        </a:spcAft>
        <a:buClr>
          <a:srgbClr val="B0B1B3"/>
        </a:buClr>
        <a:buFont typeface="Wingdings" pitchFamily="2" charset="2"/>
        <a:buChar char="§"/>
        <a:defRPr sz="1650">
          <a:solidFill>
            <a:srgbClr val="EFF7FF"/>
          </a:solidFill>
          <a:latin typeface="+mn-lt"/>
          <a:ea typeface="+mn-ea"/>
          <a:cs typeface="+mn-cs"/>
        </a:defRPr>
      </a:lvl1pPr>
      <a:lvl2pPr marL="428625" indent="-167879" algn="l" rtl="0" eaLnBrk="1" fontAlgn="base" hangingPunct="1">
        <a:spcBef>
          <a:spcPct val="30000"/>
        </a:spcBef>
        <a:spcAft>
          <a:spcPct val="0"/>
        </a:spcAft>
        <a:buClr>
          <a:srgbClr val="B0B1B3"/>
        </a:buClr>
        <a:buFont typeface="Wingdings" pitchFamily="2" charset="2"/>
        <a:buChar char="§"/>
        <a:defRPr sz="1275">
          <a:solidFill>
            <a:srgbClr val="EFF7FF"/>
          </a:solidFill>
          <a:latin typeface="+mn-lt"/>
        </a:defRPr>
      </a:lvl2pPr>
      <a:lvl3pPr marL="682229"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3pPr>
      <a:lvl4pPr marL="944166" indent="-173831" algn="l" rtl="0" eaLnBrk="1" fontAlgn="base" hangingPunct="1">
        <a:spcBef>
          <a:spcPct val="30000"/>
        </a:spcBef>
        <a:spcAft>
          <a:spcPct val="0"/>
        </a:spcAft>
        <a:buClr>
          <a:srgbClr val="B0B1B3"/>
        </a:buClr>
        <a:buFont typeface="Wingdings" pitchFamily="2" charset="2"/>
        <a:buChar char="§"/>
        <a:defRPr sz="1275">
          <a:solidFill>
            <a:srgbClr val="EFF7FF"/>
          </a:solidFill>
          <a:latin typeface="+mn-lt"/>
        </a:defRPr>
      </a:lvl4pPr>
      <a:lvl5pPr marL="11989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5pPr>
      <a:lvl6pPr marL="15418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6pPr>
      <a:lvl7pPr marL="18847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7pPr>
      <a:lvl8pPr marL="22276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8pPr>
      <a:lvl9pPr marL="25705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33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5924" y="2"/>
            <a:ext cx="8370887" cy="105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ChangeArrowheads="1"/>
          </p:cNvSpPr>
          <p:nvPr/>
        </p:nvSpPr>
        <p:spPr bwMode="black">
          <a:xfrm>
            <a:off x="5791201" y="6400800"/>
            <a:ext cx="3505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algn="l" eaLnBrk="0" hangingPunct="0"/>
            <a:r>
              <a:rPr lang="en-US" sz="825" b="0" dirty="0">
                <a:solidFill>
                  <a:srgbClr val="FFFFFF"/>
                </a:solidFill>
              </a:rPr>
              <a:t>Presenter’s Name          June 17, 2003</a:t>
            </a:r>
          </a:p>
        </p:txBody>
      </p:sp>
      <p:pic>
        <p:nvPicPr>
          <p:cNvPr id="5" name="Picture 4" descr="vdemheader.gif"/>
          <p:cNvPicPr>
            <a:picLocks noChangeAspect="1"/>
          </p:cNvPicPr>
          <p:nvPr/>
        </p:nvPicPr>
        <p:blipFill>
          <a:blip r:embed="rId6" cstate="print"/>
          <a:stretch>
            <a:fillRect/>
          </a:stretch>
        </p:blipFill>
        <p:spPr>
          <a:xfrm>
            <a:off x="0" y="6032500"/>
            <a:ext cx="9144000" cy="825508"/>
          </a:xfrm>
          <a:prstGeom prst="rect">
            <a:avLst/>
          </a:prstGeom>
        </p:spPr>
      </p:pic>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C13424A-40BA-41C7-97D9-DBC9DE081FE8}" type="slidenum">
              <a:rPr lang="en-US" smtClean="0"/>
              <a:pPr/>
              <a:t>‹#›</a:t>
            </a:fld>
            <a:endParaRPr lang="en-US" dirty="0"/>
          </a:p>
        </p:txBody>
      </p:sp>
    </p:spTree>
    <p:extLst>
      <p:ext uri="{BB962C8B-B14F-4D97-AF65-F5344CB8AC3E}">
        <p14:creationId xmlns:p14="http://schemas.microsoft.com/office/powerpoint/2010/main" xmlns="" val="204500147"/>
      </p:ext>
    </p:extLst>
  </p:cSld>
  <p:clrMap bg1="dk2" tx1="lt1" bg2="dk1"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Lst>
  <p:timing>
    <p:tnLst>
      <p:par>
        <p:cTn id="1" dur="indefinite" restart="never" nodeType="tmRoot"/>
      </p:par>
    </p:tnLst>
  </p:timing>
  <p:hf hdr="0" ftr="0" dt="0"/>
  <p:txStyles>
    <p:titleStyle>
      <a:lvl1pPr algn="l" rtl="0" eaLnBrk="1" fontAlgn="base" hangingPunct="1">
        <a:spcBef>
          <a:spcPct val="0"/>
        </a:spcBef>
        <a:spcAft>
          <a:spcPct val="0"/>
        </a:spcAft>
        <a:defRPr sz="3150">
          <a:solidFill>
            <a:srgbClr val="000063"/>
          </a:solidFill>
          <a:latin typeface="+mj-lt"/>
          <a:ea typeface="+mj-ea"/>
          <a:cs typeface="+mj-cs"/>
        </a:defRPr>
      </a:lvl1pPr>
      <a:lvl2pPr algn="l" rtl="0" eaLnBrk="1" fontAlgn="base" hangingPunct="1">
        <a:spcBef>
          <a:spcPct val="0"/>
        </a:spcBef>
        <a:spcAft>
          <a:spcPct val="0"/>
        </a:spcAft>
        <a:defRPr sz="3150">
          <a:solidFill>
            <a:srgbClr val="000063"/>
          </a:solidFill>
          <a:latin typeface="Times New Roman" pitchFamily="18" charset="0"/>
        </a:defRPr>
      </a:lvl2pPr>
      <a:lvl3pPr algn="l" rtl="0" eaLnBrk="1" fontAlgn="base" hangingPunct="1">
        <a:spcBef>
          <a:spcPct val="0"/>
        </a:spcBef>
        <a:spcAft>
          <a:spcPct val="0"/>
        </a:spcAft>
        <a:defRPr sz="3150">
          <a:solidFill>
            <a:srgbClr val="000063"/>
          </a:solidFill>
          <a:latin typeface="Times New Roman" pitchFamily="18" charset="0"/>
        </a:defRPr>
      </a:lvl3pPr>
      <a:lvl4pPr algn="l" rtl="0" eaLnBrk="1" fontAlgn="base" hangingPunct="1">
        <a:spcBef>
          <a:spcPct val="0"/>
        </a:spcBef>
        <a:spcAft>
          <a:spcPct val="0"/>
        </a:spcAft>
        <a:defRPr sz="3150">
          <a:solidFill>
            <a:srgbClr val="000063"/>
          </a:solidFill>
          <a:latin typeface="Times New Roman" pitchFamily="18" charset="0"/>
        </a:defRPr>
      </a:lvl4pPr>
      <a:lvl5pPr algn="l" rtl="0" eaLnBrk="1" fontAlgn="base" hangingPunct="1">
        <a:spcBef>
          <a:spcPct val="0"/>
        </a:spcBef>
        <a:spcAft>
          <a:spcPct val="0"/>
        </a:spcAft>
        <a:defRPr sz="3150">
          <a:solidFill>
            <a:srgbClr val="000063"/>
          </a:solidFill>
          <a:latin typeface="Times New Roman" pitchFamily="18" charset="0"/>
        </a:defRPr>
      </a:lvl5pPr>
      <a:lvl6pPr marL="342900" algn="l" rtl="0" eaLnBrk="1" fontAlgn="base" hangingPunct="1">
        <a:spcBef>
          <a:spcPct val="0"/>
        </a:spcBef>
        <a:spcAft>
          <a:spcPct val="0"/>
        </a:spcAft>
        <a:defRPr sz="3150">
          <a:solidFill>
            <a:srgbClr val="000063"/>
          </a:solidFill>
          <a:latin typeface="Times New Roman" pitchFamily="18" charset="0"/>
        </a:defRPr>
      </a:lvl6pPr>
      <a:lvl7pPr marL="685800" algn="l" rtl="0" eaLnBrk="1" fontAlgn="base" hangingPunct="1">
        <a:spcBef>
          <a:spcPct val="0"/>
        </a:spcBef>
        <a:spcAft>
          <a:spcPct val="0"/>
        </a:spcAft>
        <a:defRPr sz="3150">
          <a:solidFill>
            <a:srgbClr val="000063"/>
          </a:solidFill>
          <a:latin typeface="Times New Roman" pitchFamily="18" charset="0"/>
        </a:defRPr>
      </a:lvl7pPr>
      <a:lvl8pPr marL="1028700" algn="l" rtl="0" eaLnBrk="1" fontAlgn="base" hangingPunct="1">
        <a:spcBef>
          <a:spcPct val="0"/>
        </a:spcBef>
        <a:spcAft>
          <a:spcPct val="0"/>
        </a:spcAft>
        <a:defRPr sz="3150">
          <a:solidFill>
            <a:srgbClr val="000063"/>
          </a:solidFill>
          <a:latin typeface="Times New Roman" pitchFamily="18" charset="0"/>
        </a:defRPr>
      </a:lvl8pPr>
      <a:lvl9pPr marL="1371600" algn="l" rtl="0" eaLnBrk="1" fontAlgn="base" hangingPunct="1">
        <a:spcBef>
          <a:spcPct val="0"/>
        </a:spcBef>
        <a:spcAft>
          <a:spcPct val="0"/>
        </a:spcAft>
        <a:defRPr sz="3150">
          <a:solidFill>
            <a:srgbClr val="000063"/>
          </a:solidFill>
          <a:latin typeface="Times New Roman" pitchFamily="18" charset="0"/>
        </a:defRPr>
      </a:lvl9pPr>
    </p:titleStyle>
    <p:bodyStyle>
      <a:lvl1pPr marL="175022" indent="-175022" algn="l" rtl="0" eaLnBrk="1" fontAlgn="base" hangingPunct="1">
        <a:spcBef>
          <a:spcPct val="60000"/>
        </a:spcBef>
        <a:spcAft>
          <a:spcPct val="0"/>
        </a:spcAft>
        <a:buClr>
          <a:srgbClr val="B0B1B3"/>
        </a:buClr>
        <a:buFont typeface="Wingdings" pitchFamily="2" charset="2"/>
        <a:buChar char="§"/>
        <a:defRPr sz="1650">
          <a:solidFill>
            <a:srgbClr val="EFF7FF"/>
          </a:solidFill>
          <a:latin typeface="+mn-lt"/>
          <a:ea typeface="+mn-ea"/>
          <a:cs typeface="+mn-cs"/>
        </a:defRPr>
      </a:lvl1pPr>
      <a:lvl2pPr marL="428625" indent="-167879" algn="l" rtl="0" eaLnBrk="1" fontAlgn="base" hangingPunct="1">
        <a:spcBef>
          <a:spcPct val="30000"/>
        </a:spcBef>
        <a:spcAft>
          <a:spcPct val="0"/>
        </a:spcAft>
        <a:buClr>
          <a:srgbClr val="B0B1B3"/>
        </a:buClr>
        <a:buFont typeface="Wingdings" pitchFamily="2" charset="2"/>
        <a:buChar char="§"/>
        <a:defRPr sz="1275">
          <a:solidFill>
            <a:srgbClr val="EFF7FF"/>
          </a:solidFill>
          <a:latin typeface="+mn-lt"/>
        </a:defRPr>
      </a:lvl2pPr>
      <a:lvl3pPr marL="682229"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3pPr>
      <a:lvl4pPr marL="944166" indent="-173831" algn="l" rtl="0" eaLnBrk="1" fontAlgn="base" hangingPunct="1">
        <a:spcBef>
          <a:spcPct val="30000"/>
        </a:spcBef>
        <a:spcAft>
          <a:spcPct val="0"/>
        </a:spcAft>
        <a:buClr>
          <a:srgbClr val="B0B1B3"/>
        </a:buClr>
        <a:buFont typeface="Wingdings" pitchFamily="2" charset="2"/>
        <a:buChar char="§"/>
        <a:defRPr sz="1275">
          <a:solidFill>
            <a:srgbClr val="EFF7FF"/>
          </a:solidFill>
          <a:latin typeface="+mn-lt"/>
        </a:defRPr>
      </a:lvl4pPr>
      <a:lvl5pPr marL="11989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5pPr>
      <a:lvl6pPr marL="15418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6pPr>
      <a:lvl7pPr marL="18847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7pPr>
      <a:lvl8pPr marL="22276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8pPr>
      <a:lvl9pPr marL="2570560" indent="-166688" algn="l" rtl="0" eaLnBrk="1" fontAlgn="base" hangingPunct="1">
        <a:spcBef>
          <a:spcPct val="30000"/>
        </a:spcBef>
        <a:spcAft>
          <a:spcPct val="0"/>
        </a:spcAft>
        <a:buClr>
          <a:srgbClr val="B0B1B3"/>
        </a:buClr>
        <a:buFont typeface="Wingdings" pitchFamily="2" charset="2"/>
        <a:buChar char="§"/>
        <a:defRPr sz="1500">
          <a:solidFill>
            <a:srgbClr val="EFF7FF"/>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8" Type="http://schemas.openxmlformats.org/officeDocument/2006/relationships/hyperlink" Target="mailto:Michael.Pruitt@vdem.Virginia.gov" TargetMode="External"/><Relationship Id="rId3" Type="http://schemas.openxmlformats.org/officeDocument/2006/relationships/hyperlink" Target="mailto:Mark.stone@vdem.virignia.gov" TargetMode="External"/><Relationship Id="rId7" Type="http://schemas.openxmlformats.org/officeDocument/2006/relationships/hyperlink" Target="mailto:Bruce.sterling@vdem.Virginia.gov"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mailto:William.Richardson@vdem.Virginia.gov" TargetMode="External"/><Relationship Id="rId5" Type="http://schemas.openxmlformats.org/officeDocument/2006/relationships/hyperlink" Target="mailto:Gene.stewart@vdem.virignia.gov" TargetMode="External"/><Relationship Id="rId4" Type="http://schemas.openxmlformats.org/officeDocument/2006/relationships/hyperlink" Target="mailto:Lori.Dachille@vdem.Virginia.gov" TargetMode="External"/><Relationship Id="rId9" Type="http://schemas.openxmlformats.org/officeDocument/2006/relationships/hyperlink" Target="mailto:Andy.john@vdem.virginia.gov"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law.lis.virginia.gov/vacod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www.ready.gov/citizen-corps" TargetMode="External"/><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hyperlink" Target="https://www.dhs.gov/be-cyber-smar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jpeg"/><Relationship Id="rId11" Type="http://schemas.openxmlformats.org/officeDocument/2006/relationships/hyperlink" Target="https://www.dhs.gov/blue-campaign" TargetMode="External"/><Relationship Id="rId5" Type="http://schemas.openxmlformats.org/officeDocument/2006/relationships/image" Target="../media/image10.jpeg"/><Relationship Id="rId10" Type="http://schemas.openxmlformats.org/officeDocument/2006/relationships/hyperlink" Target="https://www.dhs.gov/stopthebleed" TargetMode="External"/><Relationship Id="rId4" Type="http://schemas.openxmlformats.org/officeDocument/2006/relationships/image" Target="../media/image9.png"/><Relationship Id="rId9" Type="http://schemas.openxmlformats.org/officeDocument/2006/relationships/hyperlink" Target="https://www.ready.gov/" TargetMode="External"/><Relationship Id="rId14" Type="http://schemas.openxmlformats.org/officeDocument/2006/relationships/hyperlink" Target="https://www.dhs.gov/stopthinkconnect"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1208"/>
            <a:ext cx="9144000" cy="2031325"/>
          </a:xfrm>
          <a:prstGeom prst="rect">
            <a:avLst/>
          </a:prstGeom>
          <a:noFill/>
        </p:spPr>
        <p:txBody>
          <a:bodyPr wrap="square" rtlCol="0">
            <a:spAutoFit/>
          </a:bodyPr>
          <a:lstStyle/>
          <a:p>
            <a:r>
              <a:rPr lang="en-US" sz="4200" dirty="0" smtClean="0">
                <a:solidFill>
                  <a:srgbClr val="002060"/>
                </a:solidFill>
                <a:latin typeface="+mj-lt"/>
              </a:rPr>
              <a:t>Elected and Public Officials Roles and </a:t>
            </a:r>
          </a:p>
          <a:p>
            <a:r>
              <a:rPr lang="en-US" sz="4200" dirty="0" smtClean="0">
                <a:solidFill>
                  <a:srgbClr val="002060"/>
                </a:solidFill>
                <a:latin typeface="+mj-lt"/>
              </a:rPr>
              <a:t>Responsibilities During </a:t>
            </a:r>
          </a:p>
          <a:p>
            <a:r>
              <a:rPr lang="en-US" sz="4200" dirty="0" smtClean="0">
                <a:solidFill>
                  <a:srgbClr val="002060"/>
                </a:solidFill>
                <a:latin typeface="+mj-lt"/>
              </a:rPr>
              <a:t>a Disaster</a:t>
            </a:r>
            <a:endParaRPr lang="en-US" sz="4200" dirty="0">
              <a:solidFill>
                <a:srgbClr val="002060"/>
              </a:solidFill>
              <a:latin typeface="+mj-lt"/>
            </a:endParaRPr>
          </a:p>
        </p:txBody>
      </p:sp>
      <p:sp>
        <p:nvSpPr>
          <p:cNvPr id="5" name="TextBox 4"/>
          <p:cNvSpPr txBox="1"/>
          <p:nvPr/>
        </p:nvSpPr>
        <p:spPr>
          <a:xfrm>
            <a:off x="895350" y="4633784"/>
            <a:ext cx="7353300" cy="1323439"/>
          </a:xfrm>
          <a:prstGeom prst="rect">
            <a:avLst/>
          </a:prstGeom>
          <a:noFill/>
        </p:spPr>
        <p:txBody>
          <a:bodyPr wrap="square" rtlCol="0">
            <a:spAutoFit/>
          </a:bodyPr>
          <a:lstStyle/>
          <a:p>
            <a:r>
              <a:rPr lang="en-US" sz="4000" dirty="0" smtClean="0">
                <a:solidFill>
                  <a:srgbClr val="002060"/>
                </a:solidFill>
                <a:latin typeface="+mj-lt"/>
              </a:rPr>
              <a:t>Virginia Department of </a:t>
            </a:r>
          </a:p>
          <a:p>
            <a:r>
              <a:rPr lang="en-US" sz="4000" dirty="0" smtClean="0">
                <a:solidFill>
                  <a:srgbClr val="002060"/>
                </a:solidFill>
                <a:latin typeface="+mj-lt"/>
              </a:rPr>
              <a:t>Emergency Management</a:t>
            </a:r>
            <a:endParaRPr lang="en-US" sz="4000" dirty="0">
              <a:solidFill>
                <a:srgbClr val="002060"/>
              </a:solidFill>
              <a:latin typeface="+mj-lt"/>
            </a:endParaRPr>
          </a:p>
        </p:txBody>
      </p:sp>
      <p:pic>
        <p:nvPicPr>
          <p:cNvPr id="3076" name="Picture 4" descr="VDE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41700" y="2441885"/>
            <a:ext cx="2006600" cy="20425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5298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2060"/>
                </a:solidFill>
              </a:rPr>
              <a:t>Mitigation</a:t>
            </a:r>
            <a:endParaRPr lang="en-US" sz="40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74605225"/>
              </p:ext>
            </p:extLst>
          </p:nvPr>
        </p:nvGraphicFramePr>
        <p:xfrm>
          <a:off x="98854" y="1732199"/>
          <a:ext cx="4976684" cy="3227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2" name="Picture 8" descr="Image result for picture of mitigation"/>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726648" y="1842186"/>
            <a:ext cx="3000375" cy="3007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6151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2060"/>
                </a:solidFill>
              </a:rPr>
              <a:t>Response</a:t>
            </a:r>
            <a:endParaRPr lang="en-US" b="1" dirty="0">
              <a:solidFill>
                <a:srgbClr val="002060"/>
              </a:solidFill>
            </a:endParaRPr>
          </a:p>
        </p:txBody>
      </p:sp>
      <p:pic>
        <p:nvPicPr>
          <p:cNvPr id="2076" name="Picture 28" descr="Image result for response to florence virginia"/>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5661" y="580263"/>
            <a:ext cx="2777664" cy="1851776"/>
          </a:xfrm>
          <a:prstGeom prst="rect">
            <a:avLst/>
          </a:prstGeom>
          <a:noFill/>
          <a:extLst>
            <a:ext uri="{909E8E84-426E-40DD-AFC4-6F175D3DCCD1}">
              <a14:hiddenFill xmlns:a14="http://schemas.microsoft.com/office/drawing/2010/main" xmlns="">
                <a:solidFill>
                  <a:srgbClr val="FFFFFF"/>
                </a:solidFill>
              </a14:hiddenFill>
            </a:ext>
          </a:extLst>
        </p:spPr>
      </p:pic>
      <p:pic>
        <p:nvPicPr>
          <p:cNvPr id="2070" name="Picture 22" descr="Image result for response to florence virgini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0327" y="3505163"/>
            <a:ext cx="3403673" cy="2552754"/>
          </a:xfrm>
          <a:prstGeom prst="rect">
            <a:avLst/>
          </a:prstGeom>
          <a:noFill/>
          <a:extLst>
            <a:ext uri="{909E8E84-426E-40DD-AFC4-6F175D3DCCD1}">
              <a14:hiddenFill xmlns:a14="http://schemas.microsoft.com/office/drawing/2010/main" xmlns="">
                <a:solidFill>
                  <a:srgbClr val="FFFFFF"/>
                </a:solidFill>
              </a14:hiddenFill>
            </a:ext>
          </a:extLst>
        </p:spPr>
      </p:pic>
      <p:pic>
        <p:nvPicPr>
          <p:cNvPr id="2074" name="Picture 26" descr="Image result for response to florence virginia"/>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574638"/>
            <a:ext cx="2696381" cy="1935698"/>
          </a:xfrm>
          <a:prstGeom prst="rect">
            <a:avLst/>
          </a:prstGeom>
          <a:noFill/>
          <a:extLst>
            <a:ext uri="{909E8E84-426E-40DD-AFC4-6F175D3DCCD1}">
              <a14:hiddenFill xmlns:a14="http://schemas.microsoft.com/office/drawing/2010/main" xmlns="">
                <a:solidFill>
                  <a:srgbClr val="FFFFFF"/>
                </a:solidFill>
              </a14:hiddenFill>
            </a:ext>
          </a:extLst>
        </p:spPr>
      </p:pic>
      <p:pic>
        <p:nvPicPr>
          <p:cNvPr id="2080" name="Picture 32" descr="Image result for response to florence virginia"/>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79" y="2483528"/>
            <a:ext cx="2633865" cy="1558175"/>
          </a:xfrm>
          <a:prstGeom prst="rect">
            <a:avLst/>
          </a:prstGeom>
          <a:noFill/>
          <a:extLst>
            <a:ext uri="{909E8E84-426E-40DD-AFC4-6F175D3DCCD1}">
              <a14:hiddenFill xmlns:a14="http://schemas.microsoft.com/office/drawing/2010/main" xmlns="">
                <a:solidFill>
                  <a:srgbClr val="FFFFFF"/>
                </a:solidFill>
              </a14:hiddenFill>
            </a:ext>
          </a:extLst>
        </p:spPr>
      </p:pic>
      <p:pic>
        <p:nvPicPr>
          <p:cNvPr id="2084" name="Picture 36" descr="Image result for response to florence virginia"/>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793144" y="3923510"/>
            <a:ext cx="3057648" cy="2126021"/>
          </a:xfrm>
          <a:prstGeom prst="rect">
            <a:avLst/>
          </a:prstGeom>
          <a:noFill/>
          <a:extLst>
            <a:ext uri="{909E8E84-426E-40DD-AFC4-6F175D3DCCD1}">
              <a14:hiddenFill xmlns:a14="http://schemas.microsoft.com/office/drawing/2010/main" xmlns="">
                <a:solidFill>
                  <a:srgbClr val="FFFFFF"/>
                </a:solidFill>
              </a14:hiddenFill>
            </a:ext>
          </a:extLst>
        </p:spPr>
      </p:pic>
      <p:pic>
        <p:nvPicPr>
          <p:cNvPr id="2086" name="Picture 38" descr="Related image"/>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4001569"/>
            <a:ext cx="2853779" cy="2042099"/>
          </a:xfrm>
          <a:prstGeom prst="rect">
            <a:avLst/>
          </a:prstGeom>
          <a:noFill/>
          <a:extLst>
            <a:ext uri="{909E8E84-426E-40DD-AFC4-6F175D3DCCD1}">
              <a14:hiddenFill xmlns:a14="http://schemas.microsoft.com/office/drawing/2010/main" xmlns="">
                <a:solidFill>
                  <a:srgbClr val="FFFFFF"/>
                </a:solidFill>
              </a14:hiddenFill>
            </a:ext>
          </a:extLst>
        </p:spPr>
      </p:pic>
      <p:pic>
        <p:nvPicPr>
          <p:cNvPr id="2088" name="Picture 40" descr="Image result for response to florence virginia"/>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369210" y="580509"/>
            <a:ext cx="3735578" cy="2129538"/>
          </a:xfrm>
          <a:prstGeom prst="rect">
            <a:avLst/>
          </a:prstGeom>
          <a:noFill/>
          <a:extLst>
            <a:ext uri="{909E8E84-426E-40DD-AFC4-6F175D3DCCD1}">
              <a14:hiddenFill xmlns:a14="http://schemas.microsoft.com/office/drawing/2010/main" xmlns="">
                <a:solidFill>
                  <a:srgbClr val="FFFFFF"/>
                </a:solidFill>
              </a14:hiddenFill>
            </a:ext>
          </a:extLst>
        </p:spPr>
      </p:pic>
      <p:pic>
        <p:nvPicPr>
          <p:cNvPr id="2090" name="Picture 42" descr="Image result for response to florence virginia"/>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597392" y="2039287"/>
            <a:ext cx="3399322" cy="1999485"/>
          </a:xfrm>
          <a:prstGeom prst="rect">
            <a:avLst/>
          </a:prstGeom>
          <a:noFill/>
          <a:extLst>
            <a:ext uri="{909E8E84-426E-40DD-AFC4-6F175D3DCCD1}">
              <a14:hiddenFill xmlns:a14="http://schemas.microsoft.com/office/drawing/2010/main" xmlns="">
                <a:solidFill>
                  <a:srgbClr val="FFFFFF"/>
                </a:solidFill>
              </a14:hiddenFill>
            </a:ext>
          </a:extLst>
        </p:spPr>
      </p:pic>
      <p:pic>
        <p:nvPicPr>
          <p:cNvPr id="2092" name="Picture 44" descr="Image result for response to florence virginia rescue squad"/>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002493" y="2276501"/>
            <a:ext cx="3160643" cy="13153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42784" y="-103585"/>
            <a:ext cx="7230217" cy="707886"/>
          </a:xfrm>
          <a:prstGeom prst="rect">
            <a:avLst/>
          </a:prstGeom>
          <a:noFill/>
        </p:spPr>
        <p:txBody>
          <a:bodyPr wrap="square" rtlCol="0">
            <a:spAutoFit/>
          </a:bodyPr>
          <a:lstStyle/>
          <a:p>
            <a:pPr algn="ctr"/>
            <a:r>
              <a:rPr lang="en-US" sz="4000" dirty="0">
                <a:solidFill>
                  <a:schemeClr val="bg1"/>
                </a:solidFill>
                <a:latin typeface="+mj-lt"/>
              </a:rPr>
              <a:t>This is what Response looks like</a:t>
            </a:r>
          </a:p>
        </p:txBody>
      </p:sp>
    </p:spTree>
    <p:extLst>
      <p:ext uri="{BB962C8B-B14F-4D97-AF65-F5344CB8AC3E}">
        <p14:creationId xmlns:p14="http://schemas.microsoft.com/office/powerpoint/2010/main" xmlns="" val="3587939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2060"/>
                </a:solidFill>
              </a:rPr>
              <a:t>Recovery Continuum</a:t>
            </a:r>
            <a:endParaRPr lang="en-US" sz="4000" b="1" dirty="0">
              <a:solidFill>
                <a:srgbClr val="002060"/>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9158" y="2125267"/>
            <a:ext cx="8629650" cy="331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30238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83262704"/>
              </p:ext>
            </p:extLst>
          </p:nvPr>
        </p:nvGraphicFramePr>
        <p:xfrm>
          <a:off x="958581" y="1413305"/>
          <a:ext cx="7085571" cy="3806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p:txBody>
          <a:bodyPr/>
          <a:lstStyle/>
          <a:p>
            <a:pPr algn="ctr"/>
            <a:r>
              <a:rPr lang="en-US" sz="4000" b="1" dirty="0" smtClean="0">
                <a:solidFill>
                  <a:srgbClr val="002060"/>
                </a:solidFill>
              </a:rPr>
              <a:t>Short &amp; Interim Term Recovery</a:t>
            </a:r>
            <a:endParaRPr lang="en-US" sz="4000" dirty="0"/>
          </a:p>
        </p:txBody>
      </p:sp>
    </p:spTree>
    <p:extLst>
      <p:ext uri="{BB962C8B-B14F-4D97-AF65-F5344CB8AC3E}">
        <p14:creationId xmlns:p14="http://schemas.microsoft.com/office/powerpoint/2010/main" xmlns="" val="349323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2060"/>
                </a:solidFill>
              </a:rPr>
              <a:t>Long Term Recovery</a:t>
            </a:r>
            <a:endParaRPr lang="en-US" sz="4000" b="1" dirty="0">
              <a:solidFill>
                <a:srgbClr val="002060"/>
              </a:solidFill>
            </a:endParaRPr>
          </a:p>
        </p:txBody>
      </p:sp>
      <p:pic>
        <p:nvPicPr>
          <p:cNvPr id="3074" name="Picture 2" descr="https://good360.org/wp-content/uploads/2017/06/disaster-aftermath-1000px-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6177" y="1546233"/>
            <a:ext cx="4111775" cy="275445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36211" y="4581755"/>
            <a:ext cx="2501006" cy="1077218"/>
          </a:xfrm>
          <a:prstGeom prst="rect">
            <a:avLst/>
          </a:prstGeom>
          <a:noFill/>
        </p:spPr>
        <p:txBody>
          <a:bodyPr wrap="none" rtlCol="0">
            <a:spAutoFit/>
          </a:bodyPr>
          <a:lstStyle/>
          <a:p>
            <a:r>
              <a:rPr lang="en-US" sz="1600" dirty="0">
                <a:solidFill>
                  <a:srgbClr val="002060"/>
                </a:solidFill>
              </a:rPr>
              <a:t>Hurricane Katrina</a:t>
            </a:r>
          </a:p>
          <a:p>
            <a:r>
              <a:rPr lang="en-US" sz="1600" dirty="0">
                <a:solidFill>
                  <a:srgbClr val="002060"/>
                </a:solidFill>
              </a:rPr>
              <a:t>August 23, 2005</a:t>
            </a:r>
          </a:p>
          <a:p>
            <a:r>
              <a:rPr lang="en-US" sz="1600" dirty="0">
                <a:solidFill>
                  <a:srgbClr val="002060"/>
                </a:solidFill>
              </a:rPr>
              <a:t>Lower Ninth Ward</a:t>
            </a:r>
          </a:p>
          <a:p>
            <a:r>
              <a:rPr lang="en-US" sz="1600" dirty="0">
                <a:solidFill>
                  <a:srgbClr val="002060"/>
                </a:solidFill>
              </a:rPr>
              <a:t>New Orleans, Louisiana</a:t>
            </a:r>
          </a:p>
        </p:txBody>
      </p:sp>
      <p:pic>
        <p:nvPicPr>
          <p:cNvPr id="3080" name="Picture 8" descr="Related ima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01367" y="1546233"/>
            <a:ext cx="4349643" cy="275445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878150" y="4704866"/>
            <a:ext cx="1826141" cy="830997"/>
          </a:xfrm>
          <a:prstGeom prst="rect">
            <a:avLst/>
          </a:prstGeom>
          <a:noFill/>
        </p:spPr>
        <p:txBody>
          <a:bodyPr wrap="none" rtlCol="0">
            <a:spAutoFit/>
          </a:bodyPr>
          <a:lstStyle/>
          <a:p>
            <a:r>
              <a:rPr lang="en-US" sz="1600" dirty="0">
                <a:solidFill>
                  <a:srgbClr val="002060"/>
                </a:solidFill>
              </a:rPr>
              <a:t>Pulse Night Club</a:t>
            </a:r>
          </a:p>
          <a:p>
            <a:r>
              <a:rPr lang="en-US" sz="1600" dirty="0">
                <a:solidFill>
                  <a:srgbClr val="002060"/>
                </a:solidFill>
              </a:rPr>
              <a:t>July 12, 2016</a:t>
            </a:r>
          </a:p>
          <a:p>
            <a:r>
              <a:rPr lang="en-US" sz="1600" dirty="0">
                <a:solidFill>
                  <a:srgbClr val="002060"/>
                </a:solidFill>
              </a:rPr>
              <a:t>Orlando Florida</a:t>
            </a:r>
          </a:p>
        </p:txBody>
      </p:sp>
    </p:spTree>
    <p:extLst>
      <p:ext uri="{BB962C8B-B14F-4D97-AF65-F5344CB8AC3E}">
        <p14:creationId xmlns:p14="http://schemas.microsoft.com/office/powerpoint/2010/main" xmlns="" val="463250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2060"/>
                </a:solidFill>
              </a:rPr>
              <a:t>Chief Regional Coordinators</a:t>
            </a:r>
            <a:endParaRPr lang="en-US" sz="4000" b="1" dirty="0">
              <a:solidFill>
                <a:srgbClr val="002060"/>
              </a:solidFill>
            </a:endParaRPr>
          </a:p>
        </p:txBody>
      </p:sp>
      <p:sp>
        <p:nvSpPr>
          <p:cNvPr id="4" name="TextBox 3"/>
          <p:cNvSpPr txBox="1"/>
          <p:nvPr/>
        </p:nvSpPr>
        <p:spPr>
          <a:xfrm>
            <a:off x="779561" y="2399141"/>
            <a:ext cx="2456122" cy="1015663"/>
          </a:xfrm>
          <a:prstGeom prst="rect">
            <a:avLst/>
          </a:prstGeom>
          <a:noFill/>
        </p:spPr>
        <p:txBody>
          <a:bodyPr wrap="none" rtlCol="0">
            <a:spAutoFit/>
          </a:bodyPr>
          <a:lstStyle/>
          <a:p>
            <a:r>
              <a:rPr lang="en-US" sz="1200" dirty="0">
                <a:solidFill>
                  <a:srgbClr val="002060"/>
                </a:solidFill>
              </a:rPr>
              <a:t>Mark Stone- Region 2</a:t>
            </a:r>
          </a:p>
          <a:p>
            <a:r>
              <a:rPr lang="en-US" sz="1200" dirty="0">
                <a:solidFill>
                  <a:srgbClr val="002060"/>
                </a:solidFill>
              </a:rPr>
              <a:t>13206 Lovers Lane</a:t>
            </a:r>
          </a:p>
          <a:p>
            <a:r>
              <a:rPr lang="en-US" sz="1200" dirty="0">
                <a:solidFill>
                  <a:srgbClr val="002060"/>
                </a:solidFill>
              </a:rPr>
              <a:t>Culpeper, VA 22701</a:t>
            </a:r>
          </a:p>
          <a:p>
            <a:r>
              <a:rPr lang="en-US" sz="1200" dirty="0">
                <a:solidFill>
                  <a:srgbClr val="002060"/>
                </a:solidFill>
                <a:hlinkClick r:id="rId3"/>
              </a:rPr>
              <a:t>Mark.stone@vdem.virignia.gov</a:t>
            </a:r>
            <a:endParaRPr lang="en-US" sz="1200" dirty="0">
              <a:solidFill>
                <a:srgbClr val="002060"/>
              </a:solidFill>
            </a:endParaRPr>
          </a:p>
          <a:p>
            <a:r>
              <a:rPr lang="en-US" sz="1200" dirty="0">
                <a:solidFill>
                  <a:srgbClr val="002060"/>
                </a:solidFill>
              </a:rPr>
              <a:t>804-774-9271 (Cell)</a:t>
            </a:r>
          </a:p>
        </p:txBody>
      </p:sp>
      <p:sp>
        <p:nvSpPr>
          <p:cNvPr id="5" name="TextBox 4"/>
          <p:cNvSpPr txBox="1"/>
          <p:nvPr/>
        </p:nvSpPr>
        <p:spPr>
          <a:xfrm>
            <a:off x="506276" y="1262059"/>
            <a:ext cx="3002692" cy="1015663"/>
          </a:xfrm>
          <a:prstGeom prst="rect">
            <a:avLst/>
          </a:prstGeom>
          <a:noFill/>
        </p:spPr>
        <p:txBody>
          <a:bodyPr wrap="square" rtlCol="0">
            <a:spAutoFit/>
          </a:bodyPr>
          <a:lstStyle/>
          <a:p>
            <a:r>
              <a:rPr lang="en-US" sz="1200" dirty="0">
                <a:solidFill>
                  <a:srgbClr val="002060"/>
                </a:solidFill>
              </a:rPr>
              <a:t>Lori Dachille- Region 1</a:t>
            </a:r>
          </a:p>
          <a:p>
            <a:r>
              <a:rPr lang="en-US" sz="1200" dirty="0">
                <a:solidFill>
                  <a:srgbClr val="002060"/>
                </a:solidFill>
              </a:rPr>
              <a:t>10501 Trade Court</a:t>
            </a:r>
            <a:br>
              <a:rPr lang="en-US" sz="1200" dirty="0">
                <a:solidFill>
                  <a:srgbClr val="002060"/>
                </a:solidFill>
              </a:rPr>
            </a:br>
            <a:r>
              <a:rPr lang="en-US" sz="1200" dirty="0">
                <a:solidFill>
                  <a:srgbClr val="002060"/>
                </a:solidFill>
              </a:rPr>
              <a:t>Richmond, VA 23236</a:t>
            </a:r>
          </a:p>
          <a:p>
            <a:r>
              <a:rPr lang="en-US" sz="1200" dirty="0">
                <a:solidFill>
                  <a:srgbClr val="002060"/>
                </a:solidFill>
                <a:hlinkClick r:id="rId4"/>
              </a:rPr>
              <a:t>Lori.Dachille@vdem.Virginia.gov</a:t>
            </a:r>
            <a:endParaRPr lang="en-US" sz="1200" dirty="0">
              <a:solidFill>
                <a:srgbClr val="002060"/>
              </a:solidFill>
            </a:endParaRPr>
          </a:p>
          <a:p>
            <a:r>
              <a:rPr lang="en-US" sz="1200" dirty="0">
                <a:solidFill>
                  <a:srgbClr val="002060"/>
                </a:solidFill>
              </a:rPr>
              <a:t>804-314-0803 (Cell)</a:t>
            </a:r>
          </a:p>
        </p:txBody>
      </p:sp>
      <p:sp>
        <p:nvSpPr>
          <p:cNvPr id="6" name="TextBox 5"/>
          <p:cNvSpPr txBox="1"/>
          <p:nvPr/>
        </p:nvSpPr>
        <p:spPr>
          <a:xfrm>
            <a:off x="585158" y="3536223"/>
            <a:ext cx="2650525" cy="1015663"/>
          </a:xfrm>
          <a:prstGeom prst="rect">
            <a:avLst/>
          </a:prstGeom>
          <a:noFill/>
        </p:spPr>
        <p:txBody>
          <a:bodyPr wrap="square" rtlCol="0">
            <a:spAutoFit/>
          </a:bodyPr>
          <a:lstStyle/>
          <a:p>
            <a:r>
              <a:rPr lang="en-US" sz="1200" dirty="0">
                <a:solidFill>
                  <a:srgbClr val="002060"/>
                </a:solidFill>
              </a:rPr>
              <a:t>Gene Stewart- Region 3</a:t>
            </a:r>
          </a:p>
          <a:p>
            <a:r>
              <a:rPr lang="en-US" sz="1200" dirty="0">
                <a:solidFill>
                  <a:srgbClr val="002060"/>
                </a:solidFill>
              </a:rPr>
              <a:t>P.O. Box 298</a:t>
            </a:r>
            <a:br>
              <a:rPr lang="en-US" sz="1200" dirty="0">
                <a:solidFill>
                  <a:srgbClr val="002060"/>
                </a:solidFill>
              </a:rPr>
            </a:br>
            <a:r>
              <a:rPr lang="en-US" sz="1200" dirty="0">
                <a:solidFill>
                  <a:srgbClr val="002060"/>
                </a:solidFill>
              </a:rPr>
              <a:t>Harrisonburg, Va. 22803</a:t>
            </a:r>
          </a:p>
          <a:p>
            <a:r>
              <a:rPr lang="en-US" sz="1200" dirty="0">
                <a:solidFill>
                  <a:srgbClr val="002060"/>
                </a:solidFill>
                <a:hlinkClick r:id="rId5"/>
              </a:rPr>
              <a:t>Gene.stewart@vdem.virignia.gov</a:t>
            </a:r>
            <a:endParaRPr lang="en-US" sz="1200" dirty="0">
              <a:solidFill>
                <a:srgbClr val="002060"/>
              </a:solidFill>
            </a:endParaRPr>
          </a:p>
          <a:p>
            <a:r>
              <a:rPr lang="en-US" sz="1200" dirty="0">
                <a:solidFill>
                  <a:srgbClr val="002060"/>
                </a:solidFill>
              </a:rPr>
              <a:t>540-383-5126 (Cell)</a:t>
            </a:r>
          </a:p>
        </p:txBody>
      </p:sp>
      <p:sp>
        <p:nvSpPr>
          <p:cNvPr id="7" name="TextBox 6"/>
          <p:cNvSpPr txBox="1"/>
          <p:nvPr/>
        </p:nvSpPr>
        <p:spPr>
          <a:xfrm>
            <a:off x="5351719" y="1262059"/>
            <a:ext cx="3088411" cy="1015663"/>
          </a:xfrm>
          <a:prstGeom prst="rect">
            <a:avLst/>
          </a:prstGeom>
          <a:noFill/>
        </p:spPr>
        <p:txBody>
          <a:bodyPr wrap="none" rtlCol="0">
            <a:spAutoFit/>
          </a:bodyPr>
          <a:lstStyle/>
          <a:p>
            <a:r>
              <a:rPr lang="en-US" sz="1200" dirty="0">
                <a:solidFill>
                  <a:srgbClr val="002060"/>
                </a:solidFill>
              </a:rPr>
              <a:t>Tim Estes- Region 4</a:t>
            </a:r>
          </a:p>
          <a:p>
            <a:r>
              <a:rPr lang="en-US" sz="1200" dirty="0">
                <a:solidFill>
                  <a:srgbClr val="002060"/>
                </a:solidFill>
              </a:rPr>
              <a:t>225 State Street</a:t>
            </a:r>
            <a:br>
              <a:rPr lang="en-US" sz="1200" dirty="0">
                <a:solidFill>
                  <a:srgbClr val="002060"/>
                </a:solidFill>
              </a:rPr>
            </a:br>
            <a:r>
              <a:rPr lang="en-US" sz="1200" dirty="0">
                <a:solidFill>
                  <a:srgbClr val="002060"/>
                </a:solidFill>
              </a:rPr>
              <a:t>Marion, VA 24354</a:t>
            </a:r>
          </a:p>
          <a:p>
            <a:r>
              <a:rPr lang="en-US" sz="1200" dirty="0">
                <a:solidFill>
                  <a:srgbClr val="002060"/>
                </a:solidFill>
                <a:hlinkClick r:id="rId6"/>
              </a:rPr>
              <a:t>William.Richardson@vdem.Virginia.gov</a:t>
            </a:r>
            <a:endParaRPr lang="en-US" sz="1200" dirty="0">
              <a:solidFill>
                <a:srgbClr val="002060"/>
              </a:solidFill>
            </a:endParaRPr>
          </a:p>
          <a:p>
            <a:r>
              <a:rPr lang="en-US" sz="1200" dirty="0">
                <a:solidFill>
                  <a:srgbClr val="002060"/>
                </a:solidFill>
              </a:rPr>
              <a:t>804-516-5771 (Cell)</a:t>
            </a:r>
          </a:p>
        </p:txBody>
      </p:sp>
      <p:sp>
        <p:nvSpPr>
          <p:cNvPr id="8" name="TextBox 7"/>
          <p:cNvSpPr txBox="1"/>
          <p:nvPr/>
        </p:nvSpPr>
        <p:spPr>
          <a:xfrm>
            <a:off x="5549016" y="2438346"/>
            <a:ext cx="2693815" cy="1015663"/>
          </a:xfrm>
          <a:prstGeom prst="rect">
            <a:avLst/>
          </a:prstGeom>
          <a:noFill/>
        </p:spPr>
        <p:txBody>
          <a:bodyPr wrap="none" rtlCol="0">
            <a:spAutoFit/>
          </a:bodyPr>
          <a:lstStyle/>
          <a:p>
            <a:r>
              <a:rPr lang="en-US" sz="1200" dirty="0">
                <a:solidFill>
                  <a:srgbClr val="002060"/>
                </a:solidFill>
              </a:rPr>
              <a:t>Bruce Sterling- Region 5</a:t>
            </a:r>
          </a:p>
          <a:p>
            <a:r>
              <a:rPr lang="en-US" sz="1200" dirty="0">
                <a:solidFill>
                  <a:srgbClr val="002060"/>
                </a:solidFill>
              </a:rPr>
              <a:t>1070 University Blvd.</a:t>
            </a:r>
            <a:br>
              <a:rPr lang="en-US" sz="1200" dirty="0">
                <a:solidFill>
                  <a:srgbClr val="002060"/>
                </a:solidFill>
              </a:rPr>
            </a:br>
            <a:r>
              <a:rPr lang="en-US" sz="1200" dirty="0">
                <a:solidFill>
                  <a:srgbClr val="002060"/>
                </a:solidFill>
              </a:rPr>
              <a:t>Portsmouth, VA 23703</a:t>
            </a:r>
          </a:p>
          <a:p>
            <a:r>
              <a:rPr lang="en-US" sz="1200" dirty="0">
                <a:solidFill>
                  <a:srgbClr val="002060"/>
                </a:solidFill>
                <a:hlinkClick r:id="rId7"/>
              </a:rPr>
              <a:t>Bruce.sterling@vdem.Virginia.gov</a:t>
            </a:r>
            <a:endParaRPr lang="en-US" sz="1200" dirty="0">
              <a:solidFill>
                <a:srgbClr val="002060"/>
              </a:solidFill>
            </a:endParaRPr>
          </a:p>
          <a:p>
            <a:r>
              <a:rPr lang="en-US" sz="1200" dirty="0">
                <a:solidFill>
                  <a:srgbClr val="002060"/>
                </a:solidFill>
              </a:rPr>
              <a:t>804-516-5786 (Cell)</a:t>
            </a:r>
          </a:p>
        </p:txBody>
      </p:sp>
      <p:sp>
        <p:nvSpPr>
          <p:cNvPr id="9" name="TextBox 8"/>
          <p:cNvSpPr txBox="1"/>
          <p:nvPr/>
        </p:nvSpPr>
        <p:spPr>
          <a:xfrm>
            <a:off x="5549016" y="3637795"/>
            <a:ext cx="2669770" cy="1015663"/>
          </a:xfrm>
          <a:prstGeom prst="rect">
            <a:avLst/>
          </a:prstGeom>
          <a:noFill/>
        </p:spPr>
        <p:txBody>
          <a:bodyPr wrap="none" rtlCol="0">
            <a:spAutoFit/>
          </a:bodyPr>
          <a:lstStyle/>
          <a:p>
            <a:r>
              <a:rPr lang="en-US" sz="1200" dirty="0">
                <a:solidFill>
                  <a:srgbClr val="002060"/>
                </a:solidFill>
              </a:rPr>
              <a:t>Mike Pruitt- Region 6</a:t>
            </a:r>
          </a:p>
          <a:p>
            <a:r>
              <a:rPr lang="en-US" sz="1200" dirty="0">
                <a:solidFill>
                  <a:srgbClr val="002060"/>
                </a:solidFill>
              </a:rPr>
              <a:t>4504 Starkey Road, Suite 100</a:t>
            </a:r>
            <a:br>
              <a:rPr lang="en-US" sz="1200" dirty="0">
                <a:solidFill>
                  <a:srgbClr val="002060"/>
                </a:solidFill>
              </a:rPr>
            </a:br>
            <a:r>
              <a:rPr lang="en-US" sz="1200" dirty="0">
                <a:solidFill>
                  <a:srgbClr val="002060"/>
                </a:solidFill>
              </a:rPr>
              <a:t>Roanoke, VA 24018</a:t>
            </a:r>
          </a:p>
          <a:p>
            <a:r>
              <a:rPr lang="en-US" sz="1200" dirty="0">
                <a:solidFill>
                  <a:srgbClr val="002060"/>
                </a:solidFill>
                <a:hlinkClick r:id="rId8"/>
              </a:rPr>
              <a:t>Michael.Pruitt@vdem.Virginia.gov</a:t>
            </a:r>
            <a:endParaRPr lang="en-US" sz="1200" dirty="0">
              <a:solidFill>
                <a:srgbClr val="002060"/>
              </a:solidFill>
            </a:endParaRPr>
          </a:p>
          <a:p>
            <a:r>
              <a:rPr lang="en-US" sz="1200" dirty="0">
                <a:solidFill>
                  <a:srgbClr val="002060"/>
                </a:solidFill>
              </a:rPr>
              <a:t>804-774-8796 (Cell)</a:t>
            </a:r>
          </a:p>
        </p:txBody>
      </p:sp>
      <p:sp>
        <p:nvSpPr>
          <p:cNvPr id="10" name="TextBox 9"/>
          <p:cNvSpPr txBox="1"/>
          <p:nvPr/>
        </p:nvSpPr>
        <p:spPr>
          <a:xfrm>
            <a:off x="3096998" y="4551886"/>
            <a:ext cx="2452018" cy="1015663"/>
          </a:xfrm>
          <a:prstGeom prst="rect">
            <a:avLst/>
          </a:prstGeom>
          <a:noFill/>
        </p:spPr>
        <p:txBody>
          <a:bodyPr wrap="none" rtlCol="0">
            <a:spAutoFit/>
          </a:bodyPr>
          <a:lstStyle/>
          <a:p>
            <a:r>
              <a:rPr lang="fr-FR" sz="1200" dirty="0">
                <a:solidFill>
                  <a:srgbClr val="002060"/>
                </a:solidFill>
              </a:rPr>
              <a:t>Andy John- Region 7</a:t>
            </a:r>
          </a:p>
          <a:p>
            <a:r>
              <a:rPr lang="fr-FR" sz="1200" dirty="0">
                <a:solidFill>
                  <a:srgbClr val="002060"/>
                </a:solidFill>
              </a:rPr>
              <a:t>475 Alliance Drive 4</a:t>
            </a:r>
            <a:r>
              <a:rPr lang="fr-FR" sz="1200" baseline="30000" dirty="0">
                <a:solidFill>
                  <a:srgbClr val="002060"/>
                </a:solidFill>
              </a:rPr>
              <a:t>E</a:t>
            </a:r>
            <a:r>
              <a:rPr lang="fr-FR" sz="1200" dirty="0">
                <a:solidFill>
                  <a:srgbClr val="002060"/>
                </a:solidFill>
              </a:rPr>
              <a:t>, Suite 200</a:t>
            </a:r>
            <a:br>
              <a:rPr lang="fr-FR" sz="1200" dirty="0">
                <a:solidFill>
                  <a:srgbClr val="002060"/>
                </a:solidFill>
              </a:rPr>
            </a:br>
            <a:r>
              <a:rPr lang="fr-FR" sz="1200" dirty="0">
                <a:solidFill>
                  <a:srgbClr val="002060"/>
                </a:solidFill>
              </a:rPr>
              <a:t>Fairfax, VA 22030</a:t>
            </a:r>
          </a:p>
          <a:p>
            <a:r>
              <a:rPr lang="fr-FR" sz="1200" dirty="0">
                <a:solidFill>
                  <a:srgbClr val="002060"/>
                </a:solidFill>
                <a:hlinkClick r:id="rId9"/>
              </a:rPr>
              <a:t>Andy.john@vdem.virginia.gov</a:t>
            </a:r>
            <a:endParaRPr lang="fr-FR" sz="1200" dirty="0">
              <a:solidFill>
                <a:srgbClr val="002060"/>
              </a:solidFill>
            </a:endParaRPr>
          </a:p>
          <a:p>
            <a:r>
              <a:rPr lang="fr-FR" sz="1200" dirty="0">
                <a:solidFill>
                  <a:srgbClr val="002060"/>
                </a:solidFill>
              </a:rPr>
              <a:t>804-624-8327 (Cell)</a:t>
            </a:r>
          </a:p>
        </p:txBody>
      </p:sp>
    </p:spTree>
    <p:extLst>
      <p:ext uri="{BB962C8B-B14F-4D97-AF65-F5344CB8AC3E}">
        <p14:creationId xmlns:p14="http://schemas.microsoft.com/office/powerpoint/2010/main" xmlns="" val="17604994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1078416163"/>
              </p:ext>
            </p:extLst>
          </p:nvPr>
        </p:nvGraphicFramePr>
        <p:xfrm>
          <a:off x="1453367" y="1532142"/>
          <a:ext cx="6096000" cy="3650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pPr algn="ctr"/>
            <a:r>
              <a:rPr lang="en-US" sz="4000" b="1" dirty="0" smtClean="0">
                <a:solidFill>
                  <a:srgbClr val="002060"/>
                </a:solidFill>
              </a:rPr>
              <a:t>Emergency Numbers</a:t>
            </a:r>
            <a:endParaRPr lang="en-US" sz="4000" b="1" dirty="0">
              <a:solidFill>
                <a:srgbClr val="002060"/>
              </a:solidFill>
            </a:endParaRPr>
          </a:p>
        </p:txBody>
      </p:sp>
    </p:spTree>
    <p:extLst>
      <p:ext uri="{BB962C8B-B14F-4D97-AF65-F5344CB8AC3E}">
        <p14:creationId xmlns:p14="http://schemas.microsoft.com/office/powerpoint/2010/main" xmlns="" val="2528948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220784E2-6319-410A-89E4-23F165F7901B}" type="slidenum">
              <a:rPr lang="en-US" smtClean="0"/>
              <a:pPr/>
              <a:t>17</a:t>
            </a:fld>
            <a:endParaRPr lang="en-US"/>
          </a:p>
        </p:txBody>
      </p:sp>
      <p:sp>
        <p:nvSpPr>
          <p:cNvPr id="5" name="Rectangle 4"/>
          <p:cNvSpPr/>
          <p:nvPr/>
        </p:nvSpPr>
        <p:spPr>
          <a:xfrm>
            <a:off x="691978" y="2349893"/>
            <a:ext cx="7339914" cy="2123658"/>
          </a:xfrm>
          <a:prstGeom prst="rect">
            <a:avLst/>
          </a:prstGeom>
        </p:spPr>
        <p:txBody>
          <a:bodyPr wrap="square">
            <a:spAutoFit/>
          </a:bodyPr>
          <a:lstStyle/>
          <a:p>
            <a:r>
              <a:rPr lang="en-US" dirty="0">
                <a:solidFill>
                  <a:srgbClr val="002060"/>
                </a:solidFill>
              </a:rPr>
              <a:t>Case Study: Charlottesville/Albemarle </a:t>
            </a:r>
            <a:br>
              <a:rPr lang="en-US" dirty="0">
                <a:solidFill>
                  <a:srgbClr val="002060"/>
                </a:solidFill>
              </a:rPr>
            </a:br>
            <a:r>
              <a:rPr lang="en-US" dirty="0">
                <a:solidFill>
                  <a:srgbClr val="002060"/>
                </a:solidFill>
              </a:rPr>
              <a:t>August 2018</a:t>
            </a:r>
            <a:endParaRPr lang="en-US" dirty="0"/>
          </a:p>
        </p:txBody>
      </p:sp>
    </p:spTree>
    <p:extLst>
      <p:ext uri="{BB962C8B-B14F-4D97-AF65-F5344CB8AC3E}">
        <p14:creationId xmlns:p14="http://schemas.microsoft.com/office/powerpoint/2010/main" xmlns="" val="742679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9557"/>
            <a:ext cx="9032789" cy="994172"/>
          </a:xfrm>
        </p:spPr>
        <p:txBody>
          <a:bodyPr/>
          <a:lstStyle/>
          <a:p>
            <a:pPr algn="ctr"/>
            <a:r>
              <a:rPr lang="en-US" sz="4000" b="1" dirty="0" smtClean="0">
                <a:solidFill>
                  <a:srgbClr val="002060"/>
                </a:solidFill>
              </a:rPr>
              <a:t>Case Study: Charlottesville/Albemarle</a:t>
            </a:r>
            <a:r>
              <a:rPr lang="en-US" sz="4000" b="1" dirty="0">
                <a:solidFill>
                  <a:srgbClr val="002060"/>
                </a:solidFill>
              </a:rPr>
              <a:t>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August 2018</a:t>
            </a:r>
            <a:endParaRPr lang="en-US" sz="4000" b="1" dirty="0">
              <a:solidFill>
                <a:srgbClr val="002060"/>
              </a:solidFill>
            </a:endParaRPr>
          </a:p>
        </p:txBody>
      </p:sp>
      <p:sp>
        <p:nvSpPr>
          <p:cNvPr id="3" name="Content Placeholder 2"/>
          <p:cNvSpPr>
            <a:spLocks noGrp="1"/>
          </p:cNvSpPr>
          <p:nvPr>
            <p:ph idx="1"/>
          </p:nvPr>
        </p:nvSpPr>
        <p:spPr>
          <a:xfrm>
            <a:off x="573044" y="1843409"/>
            <a:ext cx="7886700" cy="3636098"/>
          </a:xfrm>
        </p:spPr>
        <p:txBody>
          <a:bodyPr>
            <a:normAutofit lnSpcReduction="10000"/>
          </a:bodyPr>
          <a:lstStyle/>
          <a:p>
            <a:r>
              <a:rPr lang="en-US" sz="1800" dirty="0" smtClean="0">
                <a:solidFill>
                  <a:srgbClr val="002060"/>
                </a:solidFill>
              </a:rPr>
              <a:t>Utilized lessons learned from August 2017</a:t>
            </a:r>
          </a:p>
          <a:p>
            <a:r>
              <a:rPr lang="en-US" sz="1800" dirty="0" smtClean="0">
                <a:solidFill>
                  <a:srgbClr val="002060"/>
                </a:solidFill>
              </a:rPr>
              <a:t>Regional Emergency Operations Plan and Emergency Operations Center</a:t>
            </a:r>
          </a:p>
          <a:p>
            <a:pPr lvl="1"/>
            <a:r>
              <a:rPr lang="en-US" sz="1800" dirty="0" smtClean="0">
                <a:solidFill>
                  <a:srgbClr val="002060"/>
                </a:solidFill>
              </a:rPr>
              <a:t>Charlottesville-UVA-Albemarle</a:t>
            </a:r>
          </a:p>
          <a:p>
            <a:r>
              <a:rPr lang="en-US" sz="1800" dirty="0" smtClean="0">
                <a:solidFill>
                  <a:srgbClr val="002060"/>
                </a:solidFill>
              </a:rPr>
              <a:t>Offered G-402 ICS Overview for Executive/Senior and Elected Officials</a:t>
            </a:r>
          </a:p>
          <a:p>
            <a:r>
              <a:rPr lang="en-US" sz="1800" dirty="0" smtClean="0">
                <a:solidFill>
                  <a:srgbClr val="002060"/>
                </a:solidFill>
              </a:rPr>
              <a:t>Staggered 2-hour sessions for City Council</a:t>
            </a:r>
          </a:p>
          <a:p>
            <a:r>
              <a:rPr lang="en-US" sz="1800" dirty="0" smtClean="0">
                <a:solidFill>
                  <a:srgbClr val="002060"/>
                </a:solidFill>
              </a:rPr>
              <a:t>Provided 1-hour long workshop at Board of Supervisors meeting</a:t>
            </a:r>
          </a:p>
          <a:p>
            <a:r>
              <a:rPr lang="en-US" sz="1800" dirty="0" smtClean="0">
                <a:solidFill>
                  <a:srgbClr val="002060"/>
                </a:solidFill>
              </a:rPr>
              <a:t>Developed a locally-focused Elected Official Guide for disasters</a:t>
            </a:r>
          </a:p>
          <a:p>
            <a:r>
              <a:rPr lang="en-US" sz="1800" dirty="0" smtClean="0">
                <a:solidFill>
                  <a:srgbClr val="002060"/>
                </a:solidFill>
              </a:rPr>
              <a:t>Provided tour of EOC prior to Command Center Activation</a:t>
            </a:r>
          </a:p>
          <a:p>
            <a:r>
              <a:rPr lang="en-US" sz="1800" dirty="0" smtClean="0">
                <a:solidFill>
                  <a:srgbClr val="002060"/>
                </a:solidFill>
              </a:rPr>
              <a:t>FINAL RESULT?</a:t>
            </a:r>
          </a:p>
          <a:p>
            <a:endParaRPr lang="en-US" dirty="0"/>
          </a:p>
        </p:txBody>
      </p:sp>
    </p:spTree>
    <p:extLst>
      <p:ext uri="{BB962C8B-B14F-4D97-AF65-F5344CB8AC3E}">
        <p14:creationId xmlns:p14="http://schemas.microsoft.com/office/powerpoint/2010/main" xmlns="" val="2163589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15110" y="257240"/>
            <a:ext cx="2314575"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766119" y="1481131"/>
            <a:ext cx="8279027" cy="759182"/>
          </a:xfrm>
          <a:prstGeom prst="rect">
            <a:avLst/>
          </a:prstGeom>
        </p:spPr>
        <p:txBody>
          <a:bodyPr wrap="square">
            <a:spAutoFit/>
          </a:bodyPr>
          <a:lstStyle/>
          <a:p>
            <a:pPr marL="303371" marR="675799">
              <a:lnSpc>
                <a:spcPts val="2025"/>
              </a:lnSpc>
              <a:spcBef>
                <a:spcPts val="0"/>
              </a:spcBef>
              <a:spcAft>
                <a:spcPts val="0"/>
              </a:spcAft>
            </a:pPr>
            <a:r>
              <a:rPr lang="en-US" sz="2000" dirty="0">
                <a:solidFill>
                  <a:srgbClr val="002060"/>
                </a:solidFill>
                <a:latin typeface="Times New Roman" panose="02020603050405020304" pitchFamily="18" charset="0"/>
                <a:ea typeface="Times New Roman" panose="02020603050405020304" pitchFamily="18" charset="0"/>
              </a:rPr>
              <a:t>C</a:t>
            </a:r>
            <a:r>
              <a:rPr lang="en-US" sz="2000" spc="-4" dirty="0">
                <a:solidFill>
                  <a:srgbClr val="002060"/>
                </a:solidFill>
                <a:latin typeface="Times New Roman" panose="02020603050405020304" pitchFamily="18" charset="0"/>
                <a:ea typeface="Times New Roman" panose="02020603050405020304" pitchFamily="18" charset="0"/>
              </a:rPr>
              <a:t>h</a:t>
            </a:r>
            <a:r>
              <a:rPr lang="en-US" sz="2000" dirty="0">
                <a:solidFill>
                  <a:srgbClr val="002060"/>
                </a:solidFill>
                <a:latin typeface="Times New Roman" panose="02020603050405020304" pitchFamily="18" charset="0"/>
                <a:ea typeface="Times New Roman" panose="02020603050405020304" pitchFamily="18" charset="0"/>
              </a:rPr>
              <a:t>arlo</a:t>
            </a:r>
            <a:r>
              <a:rPr lang="en-US" sz="2000" spc="8" dirty="0">
                <a:solidFill>
                  <a:srgbClr val="002060"/>
                </a:solidFill>
                <a:latin typeface="Times New Roman" panose="02020603050405020304" pitchFamily="18" charset="0"/>
                <a:ea typeface="Times New Roman" panose="02020603050405020304" pitchFamily="18" charset="0"/>
              </a:rPr>
              <a:t>t</a:t>
            </a:r>
            <a:r>
              <a:rPr lang="en-US" sz="2000" dirty="0">
                <a:solidFill>
                  <a:srgbClr val="002060"/>
                </a:solidFill>
                <a:latin typeface="Times New Roman" panose="02020603050405020304" pitchFamily="18" charset="0"/>
                <a:ea typeface="Times New Roman" panose="02020603050405020304" pitchFamily="18" charset="0"/>
              </a:rPr>
              <a:t>te</a:t>
            </a:r>
            <a:r>
              <a:rPr lang="en-US" sz="2000" spc="4" dirty="0">
                <a:solidFill>
                  <a:srgbClr val="002060"/>
                </a:solidFill>
                <a:latin typeface="Times New Roman" panose="02020603050405020304" pitchFamily="18" charset="0"/>
                <a:ea typeface="Times New Roman" panose="02020603050405020304" pitchFamily="18" charset="0"/>
              </a:rPr>
              <a:t>s</a:t>
            </a:r>
            <a:r>
              <a:rPr lang="en-US" sz="2000" spc="-8" dirty="0">
                <a:solidFill>
                  <a:srgbClr val="002060"/>
                </a:solidFill>
                <a:latin typeface="Times New Roman" panose="02020603050405020304" pitchFamily="18" charset="0"/>
                <a:ea typeface="Times New Roman" panose="02020603050405020304" pitchFamily="18" charset="0"/>
              </a:rPr>
              <a:t>v</a:t>
            </a:r>
            <a:r>
              <a:rPr lang="en-US" sz="2000" dirty="0">
                <a:solidFill>
                  <a:srgbClr val="002060"/>
                </a:solidFill>
                <a:latin typeface="Times New Roman" panose="02020603050405020304" pitchFamily="18" charset="0"/>
                <a:ea typeface="Times New Roman" panose="02020603050405020304" pitchFamily="18" charset="0"/>
              </a:rPr>
              <a:t>i</a:t>
            </a:r>
            <a:r>
              <a:rPr lang="en-US" sz="2000" spc="4" dirty="0">
                <a:solidFill>
                  <a:srgbClr val="002060"/>
                </a:solidFill>
                <a:latin typeface="Times New Roman" panose="02020603050405020304" pitchFamily="18" charset="0"/>
                <a:ea typeface="Times New Roman" panose="02020603050405020304" pitchFamily="18" charset="0"/>
              </a:rPr>
              <a:t>l</a:t>
            </a:r>
            <a:r>
              <a:rPr lang="en-US" sz="2000" dirty="0">
                <a:solidFill>
                  <a:srgbClr val="002060"/>
                </a:solidFill>
                <a:latin typeface="Times New Roman" panose="02020603050405020304" pitchFamily="18" charset="0"/>
                <a:ea typeface="Times New Roman" panose="02020603050405020304" pitchFamily="18" charset="0"/>
              </a:rPr>
              <a:t>l</a:t>
            </a:r>
            <a:r>
              <a:rPr lang="en-US" sz="2000" spc="4" dirty="0">
                <a:solidFill>
                  <a:srgbClr val="002060"/>
                </a:solidFill>
                <a:latin typeface="Times New Roman" panose="02020603050405020304" pitchFamily="18" charset="0"/>
                <a:ea typeface="Times New Roman" panose="02020603050405020304" pitchFamily="18" charset="0"/>
              </a:rPr>
              <a:t>e-</a:t>
            </a:r>
            <a:r>
              <a:rPr lang="en-US" sz="2000" spc="-4" dirty="0">
                <a:solidFill>
                  <a:srgbClr val="002060"/>
                </a:solidFill>
                <a:latin typeface="Times New Roman" panose="02020603050405020304" pitchFamily="18" charset="0"/>
                <a:ea typeface="Times New Roman" panose="02020603050405020304" pitchFamily="18" charset="0"/>
              </a:rPr>
              <a:t>UVA</a:t>
            </a:r>
            <a:r>
              <a:rPr lang="en-US" sz="2000" spc="4" dirty="0">
                <a:solidFill>
                  <a:srgbClr val="002060"/>
                </a:solidFill>
                <a:latin typeface="Times New Roman" panose="02020603050405020304" pitchFamily="18" charset="0"/>
                <a:ea typeface="Times New Roman" panose="02020603050405020304" pitchFamily="18" charset="0"/>
              </a:rPr>
              <a:t>-</a:t>
            </a:r>
            <a:r>
              <a:rPr lang="en-US" sz="2000" dirty="0">
                <a:solidFill>
                  <a:srgbClr val="002060"/>
                </a:solidFill>
                <a:latin typeface="Times New Roman" panose="02020603050405020304" pitchFamily="18" charset="0"/>
                <a:ea typeface="Times New Roman" panose="02020603050405020304" pitchFamily="18" charset="0"/>
              </a:rPr>
              <a:t>Albema</a:t>
            </a:r>
            <a:r>
              <a:rPr lang="en-US" sz="2000" spc="4" dirty="0">
                <a:solidFill>
                  <a:srgbClr val="002060"/>
                </a:solidFill>
                <a:latin typeface="Times New Roman" panose="02020603050405020304" pitchFamily="18" charset="0"/>
                <a:ea typeface="Times New Roman" panose="02020603050405020304" pitchFamily="18" charset="0"/>
              </a:rPr>
              <a:t>r</a:t>
            </a:r>
            <a:r>
              <a:rPr lang="en-US" sz="2000" dirty="0">
                <a:solidFill>
                  <a:srgbClr val="002060"/>
                </a:solidFill>
                <a:latin typeface="Times New Roman" panose="02020603050405020304" pitchFamily="18" charset="0"/>
                <a:ea typeface="Times New Roman" panose="02020603050405020304" pitchFamily="18" charset="0"/>
              </a:rPr>
              <a:t>le C</a:t>
            </a:r>
            <a:r>
              <a:rPr lang="en-US" sz="2000" spc="-8" dirty="0">
                <a:solidFill>
                  <a:srgbClr val="002060"/>
                </a:solidFill>
                <a:latin typeface="Times New Roman" panose="02020603050405020304" pitchFamily="18" charset="0"/>
                <a:ea typeface="Times New Roman" panose="02020603050405020304" pitchFamily="18" charset="0"/>
              </a:rPr>
              <a:t>o</a:t>
            </a:r>
            <a:r>
              <a:rPr lang="en-US" sz="2000" dirty="0">
                <a:solidFill>
                  <a:srgbClr val="002060"/>
                </a:solidFill>
                <a:latin typeface="Times New Roman" panose="02020603050405020304" pitchFamily="18" charset="0"/>
                <a:ea typeface="Times New Roman" panose="02020603050405020304" pitchFamily="18" charset="0"/>
              </a:rPr>
              <a:t>unty</a:t>
            </a:r>
          </a:p>
          <a:p>
            <a:pPr>
              <a:lnSpc>
                <a:spcPts val="750"/>
              </a:lnSpc>
              <a:spcBef>
                <a:spcPts val="23"/>
              </a:spcBef>
            </a:pPr>
            <a:r>
              <a:rPr lang="en-US" sz="2000" dirty="0">
                <a:solidFill>
                  <a:srgbClr val="002060"/>
                </a:solidFill>
                <a:latin typeface="Times New Roman" panose="02020603050405020304" pitchFamily="18" charset="0"/>
                <a:ea typeface="Times New Roman" panose="02020603050405020304" pitchFamily="18" charset="0"/>
              </a:rPr>
              <a:t> </a:t>
            </a:r>
          </a:p>
          <a:p>
            <a:r>
              <a:rPr lang="en-US" sz="2000" dirty="0">
                <a:solidFill>
                  <a:srgbClr val="002060"/>
                </a:solidFill>
                <a:latin typeface="Times New Roman" panose="02020603050405020304" pitchFamily="18" charset="0"/>
                <a:ea typeface="Times New Roman" panose="02020603050405020304" pitchFamily="18" charset="0"/>
              </a:rPr>
              <a:t>Elec</a:t>
            </a:r>
            <a:r>
              <a:rPr lang="en-US" sz="2000" spc="4" dirty="0">
                <a:solidFill>
                  <a:srgbClr val="002060"/>
                </a:solidFill>
                <a:latin typeface="Times New Roman" panose="02020603050405020304" pitchFamily="18" charset="0"/>
                <a:ea typeface="Times New Roman" panose="02020603050405020304" pitchFamily="18" charset="0"/>
              </a:rPr>
              <a:t>t</a:t>
            </a:r>
            <a:r>
              <a:rPr lang="en-US" sz="2000" dirty="0">
                <a:solidFill>
                  <a:srgbClr val="002060"/>
                </a:solidFill>
                <a:latin typeface="Times New Roman" panose="02020603050405020304" pitchFamily="18" charset="0"/>
                <a:ea typeface="Times New Roman" panose="02020603050405020304" pitchFamily="18" charset="0"/>
              </a:rPr>
              <a:t>ed </a:t>
            </a:r>
            <a:r>
              <a:rPr lang="en-US" sz="2000" spc="-4" dirty="0">
                <a:solidFill>
                  <a:srgbClr val="002060"/>
                </a:solidFill>
                <a:latin typeface="Times New Roman" panose="02020603050405020304" pitchFamily="18" charset="0"/>
                <a:ea typeface="Times New Roman" panose="02020603050405020304" pitchFamily="18" charset="0"/>
              </a:rPr>
              <a:t>O</a:t>
            </a:r>
            <a:r>
              <a:rPr lang="en-US" sz="2000" dirty="0">
                <a:solidFill>
                  <a:srgbClr val="002060"/>
                </a:solidFill>
                <a:latin typeface="Times New Roman" panose="02020603050405020304" pitchFamily="18" charset="0"/>
                <a:ea typeface="Times New Roman" panose="02020603050405020304" pitchFamily="18" charset="0"/>
              </a:rPr>
              <a:t>ffic</a:t>
            </a:r>
            <a:r>
              <a:rPr lang="en-US" sz="2000" spc="4" dirty="0">
                <a:solidFill>
                  <a:srgbClr val="002060"/>
                </a:solidFill>
                <a:latin typeface="Times New Roman" panose="02020603050405020304" pitchFamily="18" charset="0"/>
                <a:ea typeface="Times New Roman" panose="02020603050405020304" pitchFamily="18" charset="0"/>
              </a:rPr>
              <a:t>i</a:t>
            </a:r>
            <a:r>
              <a:rPr lang="en-US" sz="2000" spc="-8" dirty="0">
                <a:solidFill>
                  <a:srgbClr val="002060"/>
                </a:solidFill>
                <a:latin typeface="Times New Roman" panose="02020603050405020304" pitchFamily="18" charset="0"/>
                <a:ea typeface="Times New Roman" panose="02020603050405020304" pitchFamily="18" charset="0"/>
              </a:rPr>
              <a:t>a</a:t>
            </a:r>
            <a:r>
              <a:rPr lang="en-US" sz="2000" dirty="0">
                <a:solidFill>
                  <a:srgbClr val="002060"/>
                </a:solidFill>
                <a:latin typeface="Times New Roman" panose="02020603050405020304" pitchFamily="18" charset="0"/>
                <a:ea typeface="Times New Roman" panose="02020603050405020304" pitchFamily="18" charset="0"/>
              </a:rPr>
              <a:t>l and Execut</a:t>
            </a:r>
            <a:r>
              <a:rPr lang="en-US" sz="2000" spc="4" dirty="0">
                <a:solidFill>
                  <a:srgbClr val="002060"/>
                </a:solidFill>
                <a:latin typeface="Times New Roman" panose="02020603050405020304" pitchFamily="18" charset="0"/>
                <a:ea typeface="Times New Roman" panose="02020603050405020304" pitchFamily="18" charset="0"/>
              </a:rPr>
              <a:t>i</a:t>
            </a:r>
            <a:r>
              <a:rPr lang="en-US" sz="2000" dirty="0">
                <a:solidFill>
                  <a:srgbClr val="002060"/>
                </a:solidFill>
                <a:latin typeface="Times New Roman" panose="02020603050405020304" pitchFamily="18" charset="0"/>
                <a:ea typeface="Times New Roman" panose="02020603050405020304" pitchFamily="18" charset="0"/>
              </a:rPr>
              <a:t>ve St</a:t>
            </a:r>
            <a:r>
              <a:rPr lang="en-US" sz="2000" spc="-4" dirty="0">
                <a:solidFill>
                  <a:srgbClr val="002060"/>
                </a:solidFill>
                <a:latin typeface="Times New Roman" panose="02020603050405020304" pitchFamily="18" charset="0"/>
                <a:ea typeface="Times New Roman" panose="02020603050405020304" pitchFamily="18" charset="0"/>
              </a:rPr>
              <a:t>a</a:t>
            </a:r>
            <a:r>
              <a:rPr lang="en-US" sz="2000" dirty="0">
                <a:solidFill>
                  <a:srgbClr val="002060"/>
                </a:solidFill>
                <a:latin typeface="Times New Roman" panose="02020603050405020304" pitchFamily="18" charset="0"/>
                <a:ea typeface="Times New Roman" panose="02020603050405020304" pitchFamily="18" charset="0"/>
              </a:rPr>
              <a:t>ff’s</a:t>
            </a:r>
            <a:r>
              <a:rPr lang="en-US" sz="2000" spc="15" dirty="0">
                <a:solidFill>
                  <a:srgbClr val="002060"/>
                </a:solidFill>
                <a:latin typeface="Times New Roman" panose="02020603050405020304" pitchFamily="18" charset="0"/>
                <a:ea typeface="Times New Roman" panose="02020603050405020304" pitchFamily="18" charset="0"/>
              </a:rPr>
              <a:t> </a:t>
            </a:r>
            <a:r>
              <a:rPr lang="en-US" sz="2000" dirty="0">
                <a:solidFill>
                  <a:srgbClr val="002060"/>
                </a:solidFill>
                <a:latin typeface="Times New Roman" panose="02020603050405020304" pitchFamily="18" charset="0"/>
                <a:ea typeface="Times New Roman" panose="02020603050405020304" pitchFamily="18" charset="0"/>
              </a:rPr>
              <a:t>G</a:t>
            </a:r>
            <a:r>
              <a:rPr lang="en-US" sz="2000" spc="-8" dirty="0">
                <a:solidFill>
                  <a:srgbClr val="002060"/>
                </a:solidFill>
                <a:latin typeface="Times New Roman" panose="02020603050405020304" pitchFamily="18" charset="0"/>
                <a:ea typeface="Times New Roman" panose="02020603050405020304" pitchFamily="18" charset="0"/>
              </a:rPr>
              <a:t>u</a:t>
            </a:r>
            <a:r>
              <a:rPr lang="en-US" sz="2000" dirty="0">
                <a:solidFill>
                  <a:srgbClr val="002060"/>
                </a:solidFill>
                <a:latin typeface="Times New Roman" panose="02020603050405020304" pitchFamily="18" charset="0"/>
                <a:ea typeface="Times New Roman" panose="02020603050405020304" pitchFamily="18" charset="0"/>
              </a:rPr>
              <a:t>ide to Em</a:t>
            </a:r>
            <a:r>
              <a:rPr lang="en-US" sz="2000" spc="4" dirty="0">
                <a:solidFill>
                  <a:srgbClr val="002060"/>
                </a:solidFill>
                <a:latin typeface="Times New Roman" panose="02020603050405020304" pitchFamily="18" charset="0"/>
                <a:ea typeface="Times New Roman" panose="02020603050405020304" pitchFamily="18" charset="0"/>
              </a:rPr>
              <a:t>e</a:t>
            </a:r>
            <a:r>
              <a:rPr lang="en-US" sz="2000" dirty="0">
                <a:solidFill>
                  <a:srgbClr val="002060"/>
                </a:solidFill>
                <a:latin typeface="Times New Roman" panose="02020603050405020304" pitchFamily="18" charset="0"/>
                <a:ea typeface="Times New Roman" panose="02020603050405020304" pitchFamily="18" charset="0"/>
              </a:rPr>
              <a:t>rge</a:t>
            </a:r>
            <a:r>
              <a:rPr lang="en-US" sz="2000" spc="-8" dirty="0">
                <a:solidFill>
                  <a:srgbClr val="002060"/>
                </a:solidFill>
                <a:latin typeface="Times New Roman" panose="02020603050405020304" pitchFamily="18" charset="0"/>
                <a:ea typeface="Times New Roman" panose="02020603050405020304" pitchFamily="18" charset="0"/>
              </a:rPr>
              <a:t>n</a:t>
            </a:r>
            <a:r>
              <a:rPr lang="en-US" sz="2000" dirty="0">
                <a:solidFill>
                  <a:srgbClr val="002060"/>
                </a:solidFill>
                <a:latin typeface="Times New Roman" panose="02020603050405020304" pitchFamily="18" charset="0"/>
                <a:ea typeface="Times New Roman" panose="02020603050405020304" pitchFamily="18" charset="0"/>
              </a:rPr>
              <a:t>ci</a:t>
            </a:r>
            <a:r>
              <a:rPr lang="en-US" sz="2000" spc="4" dirty="0">
                <a:solidFill>
                  <a:srgbClr val="002060"/>
                </a:solidFill>
                <a:latin typeface="Times New Roman" panose="02020603050405020304" pitchFamily="18" charset="0"/>
                <a:ea typeface="Times New Roman" panose="02020603050405020304" pitchFamily="18" charset="0"/>
              </a:rPr>
              <a:t>e</a:t>
            </a:r>
            <a:r>
              <a:rPr lang="en-US" sz="2000" dirty="0">
                <a:solidFill>
                  <a:srgbClr val="002060"/>
                </a:solidFill>
                <a:latin typeface="Times New Roman" panose="02020603050405020304" pitchFamily="18" charset="0"/>
                <a:ea typeface="Times New Roman" panose="02020603050405020304" pitchFamily="18" charset="0"/>
              </a:rPr>
              <a:t>s and </a:t>
            </a:r>
            <a:r>
              <a:rPr lang="en-US" sz="2000" spc="-4" dirty="0">
                <a:solidFill>
                  <a:srgbClr val="002060"/>
                </a:solidFill>
                <a:latin typeface="Times New Roman" panose="02020603050405020304" pitchFamily="18" charset="0"/>
                <a:ea typeface="Times New Roman" panose="02020603050405020304" pitchFamily="18" charset="0"/>
              </a:rPr>
              <a:t>D</a:t>
            </a:r>
            <a:r>
              <a:rPr lang="en-US" sz="2000" dirty="0">
                <a:solidFill>
                  <a:srgbClr val="002060"/>
                </a:solidFill>
                <a:latin typeface="Times New Roman" panose="02020603050405020304" pitchFamily="18" charset="0"/>
                <a:ea typeface="Times New Roman" panose="02020603050405020304" pitchFamily="18" charset="0"/>
              </a:rPr>
              <a:t>isaste</a:t>
            </a:r>
            <a:r>
              <a:rPr lang="en-US" sz="2000" spc="4" dirty="0">
                <a:solidFill>
                  <a:srgbClr val="002060"/>
                </a:solidFill>
                <a:latin typeface="Times New Roman" panose="02020603050405020304" pitchFamily="18" charset="0"/>
                <a:ea typeface="Times New Roman" panose="02020603050405020304" pitchFamily="18" charset="0"/>
              </a:rPr>
              <a:t>r</a:t>
            </a:r>
            <a:r>
              <a:rPr lang="en-US" sz="2000" dirty="0">
                <a:solidFill>
                  <a:srgbClr val="002060"/>
                </a:solidFill>
                <a:latin typeface="Times New Roman" panose="02020603050405020304" pitchFamily="18" charset="0"/>
                <a:ea typeface="Times New Roman" panose="02020603050405020304" pitchFamily="18" charset="0"/>
              </a:rPr>
              <a:t>s</a:t>
            </a:r>
            <a:endParaRPr lang="en-US" sz="2000" dirty="0">
              <a:solidFill>
                <a:srgbClr val="002060"/>
              </a:solidFill>
            </a:endParaRPr>
          </a:p>
        </p:txBody>
      </p:sp>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96344" y="2529082"/>
            <a:ext cx="5324275" cy="3080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87145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2060"/>
                </a:solidFill>
              </a:rPr>
              <a:t>Commonwealth of Virginia</a:t>
            </a:r>
            <a:endParaRPr lang="en-US" sz="4000" b="1" dirty="0">
              <a:solidFill>
                <a:srgbClr val="002060"/>
              </a:solidFill>
            </a:endParaRPr>
          </a:p>
        </p:txBody>
      </p:sp>
      <p:pic>
        <p:nvPicPr>
          <p:cNvPr id="2050" name="Picture 2" descr="Image result for picture of virginia VDEM region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974" y="2030048"/>
            <a:ext cx="8742052" cy="3726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2039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5276" y="0"/>
            <a:ext cx="8370887" cy="1050925"/>
          </a:xfrm>
        </p:spPr>
        <p:txBody>
          <a:bodyPr/>
          <a:lstStyle/>
          <a:p>
            <a:pPr algn="ctr"/>
            <a:r>
              <a:rPr lang="en-US" sz="4000" b="1" dirty="0" smtClean="0"/>
              <a:t>Panel Discussion</a:t>
            </a:r>
            <a:endParaRPr lang="en-US" sz="4000" b="1" dirty="0"/>
          </a:p>
        </p:txBody>
      </p:sp>
      <p:sp>
        <p:nvSpPr>
          <p:cNvPr id="2" name="Slide Number Placeholder 1"/>
          <p:cNvSpPr>
            <a:spLocks noGrp="1"/>
          </p:cNvSpPr>
          <p:nvPr>
            <p:ph type="sldNum" sz="quarter" idx="12"/>
          </p:nvPr>
        </p:nvSpPr>
        <p:spPr/>
        <p:txBody>
          <a:bodyPr/>
          <a:lstStyle/>
          <a:p>
            <a:fld id="{54DA90DE-9A92-4CAF-90DB-B68C9DE72FED}" type="slidenum">
              <a:rPr lang="en-US" smtClean="0"/>
              <a:pPr/>
              <a:t>20</a:t>
            </a:fld>
            <a:endParaRPr lang="en-US"/>
          </a:p>
        </p:txBody>
      </p:sp>
      <p:sp>
        <p:nvSpPr>
          <p:cNvPr id="5" name="TextBox 4"/>
          <p:cNvSpPr txBox="1"/>
          <p:nvPr/>
        </p:nvSpPr>
        <p:spPr>
          <a:xfrm>
            <a:off x="1" y="1470455"/>
            <a:ext cx="9143999" cy="3785652"/>
          </a:xfrm>
          <a:prstGeom prst="rect">
            <a:avLst/>
          </a:prstGeom>
          <a:noFill/>
        </p:spPr>
        <p:txBody>
          <a:bodyPr wrap="square" rtlCol="0">
            <a:spAutoFit/>
          </a:bodyPr>
          <a:lstStyle/>
          <a:p>
            <a:pPr marL="457200" indent="-457200" algn="l">
              <a:buFont typeface="Wingdings" panose="05000000000000000000" pitchFamily="2" charset="2"/>
              <a:buChar char="Ø"/>
            </a:pPr>
            <a:r>
              <a:rPr lang="en-US" sz="2400" dirty="0" smtClean="0">
                <a:solidFill>
                  <a:srgbClr val="002060"/>
                </a:solidFill>
              </a:rPr>
              <a:t>Jeff Caldwell- Director of External Affairs</a:t>
            </a:r>
          </a:p>
          <a:p>
            <a:pPr algn="l"/>
            <a:endParaRPr lang="en-US" sz="2400" dirty="0" smtClean="0">
              <a:solidFill>
                <a:srgbClr val="002060"/>
              </a:solidFill>
            </a:endParaRPr>
          </a:p>
          <a:p>
            <a:pPr marL="457200" indent="-457200" algn="l">
              <a:buFont typeface="Wingdings" panose="05000000000000000000" pitchFamily="2" charset="2"/>
              <a:buChar char="Ø"/>
            </a:pPr>
            <a:r>
              <a:rPr lang="en-US" sz="2400" dirty="0" smtClean="0">
                <a:solidFill>
                  <a:srgbClr val="002060"/>
                </a:solidFill>
              </a:rPr>
              <a:t>Lori Dachille- Chief Regional Coordinator, Region 1</a:t>
            </a:r>
          </a:p>
          <a:p>
            <a:pPr algn="l"/>
            <a:endParaRPr lang="en-US" sz="2400" dirty="0" smtClean="0">
              <a:solidFill>
                <a:srgbClr val="002060"/>
              </a:solidFill>
            </a:endParaRPr>
          </a:p>
          <a:p>
            <a:pPr marL="457200" indent="-457200" algn="l">
              <a:buFont typeface="Wingdings" panose="05000000000000000000" pitchFamily="2" charset="2"/>
              <a:buChar char="Ø"/>
            </a:pPr>
            <a:r>
              <a:rPr lang="en-US" sz="2400" dirty="0" smtClean="0">
                <a:solidFill>
                  <a:srgbClr val="002060"/>
                </a:solidFill>
              </a:rPr>
              <a:t>Shannon Daniel- State Training Officer</a:t>
            </a:r>
          </a:p>
          <a:p>
            <a:pPr algn="l"/>
            <a:endParaRPr lang="en-US" sz="2400" dirty="0" smtClean="0">
              <a:solidFill>
                <a:srgbClr val="002060"/>
              </a:solidFill>
            </a:endParaRPr>
          </a:p>
          <a:p>
            <a:pPr marL="457200" indent="-457200" algn="l">
              <a:buFont typeface="Wingdings" panose="05000000000000000000" pitchFamily="2" charset="2"/>
              <a:buChar char="Ø"/>
            </a:pPr>
            <a:r>
              <a:rPr lang="en-US" sz="2400" dirty="0" smtClean="0">
                <a:solidFill>
                  <a:srgbClr val="002060"/>
                </a:solidFill>
              </a:rPr>
              <a:t>Allison Farole- EM Coordinator</a:t>
            </a:r>
            <a:r>
              <a:rPr lang="en-US" sz="2400" smtClean="0">
                <a:solidFill>
                  <a:srgbClr val="002060"/>
                </a:solidFill>
              </a:rPr>
              <a:t>, </a:t>
            </a:r>
            <a:r>
              <a:rPr lang="en-US" sz="2400" smtClean="0">
                <a:solidFill>
                  <a:srgbClr val="002060"/>
                </a:solidFill>
              </a:rPr>
              <a:t>Charlottesville/UVA/</a:t>
            </a:r>
            <a:r>
              <a:rPr lang="en-US" sz="2400" smtClean="0">
                <a:solidFill>
                  <a:srgbClr val="002060"/>
                </a:solidFill>
              </a:rPr>
              <a:t>Albemarle </a:t>
            </a:r>
            <a:r>
              <a:rPr lang="en-US" sz="2400" dirty="0" smtClean="0">
                <a:solidFill>
                  <a:srgbClr val="002060"/>
                </a:solidFill>
              </a:rPr>
              <a:t>County</a:t>
            </a:r>
          </a:p>
          <a:p>
            <a:pPr algn="l"/>
            <a:endParaRPr lang="en-US" sz="2400" dirty="0" smtClean="0">
              <a:solidFill>
                <a:srgbClr val="002060"/>
              </a:solidFill>
            </a:endParaRPr>
          </a:p>
          <a:p>
            <a:pPr marL="457200" indent="-457200" algn="l">
              <a:buFont typeface="Wingdings" panose="05000000000000000000" pitchFamily="2" charset="2"/>
              <a:buChar char="Ø"/>
            </a:pPr>
            <a:r>
              <a:rPr lang="en-US" sz="2400" dirty="0" smtClean="0">
                <a:solidFill>
                  <a:srgbClr val="002060"/>
                </a:solidFill>
              </a:rPr>
              <a:t>Dillon Taylor- Assistant Director of External Affairs, Policy</a:t>
            </a:r>
            <a:endParaRPr lang="en-US" sz="2400" dirty="0">
              <a:solidFill>
                <a:srgbClr val="002060"/>
              </a:solidFill>
            </a:endParaRPr>
          </a:p>
        </p:txBody>
      </p:sp>
    </p:spTree>
    <p:extLst>
      <p:ext uri="{BB962C8B-B14F-4D97-AF65-F5344CB8AC3E}">
        <p14:creationId xmlns:p14="http://schemas.microsoft.com/office/powerpoint/2010/main" xmlns="" val="10436512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8907" y="4127158"/>
            <a:ext cx="8370887" cy="1136820"/>
          </a:xfrm>
        </p:spPr>
        <p:txBody>
          <a:bodyPr/>
          <a:lstStyle/>
          <a:p>
            <a:pPr algn="ctr"/>
            <a:r>
              <a:rPr lang="en-US" sz="5000" b="1" dirty="0" smtClean="0">
                <a:latin typeface="Rockwell Extra Bold" panose="02060903040505020403" pitchFamily="18" charset="0"/>
              </a:rPr>
              <a:t/>
            </a:r>
            <a:br>
              <a:rPr lang="en-US" sz="5000" b="1" dirty="0" smtClean="0">
                <a:latin typeface="Rockwell Extra Bold" panose="02060903040505020403" pitchFamily="18" charset="0"/>
              </a:rPr>
            </a:br>
            <a:r>
              <a:rPr lang="en-US" sz="5000" b="1" dirty="0" smtClean="0">
                <a:latin typeface="Rockwell Extra Bold" panose="02060903040505020403" pitchFamily="18" charset="0"/>
              </a:rPr>
              <a:t/>
            </a:r>
            <a:br>
              <a:rPr lang="en-US" sz="5000" b="1" dirty="0" smtClean="0">
                <a:latin typeface="Rockwell Extra Bold" panose="02060903040505020403" pitchFamily="18" charset="0"/>
              </a:rPr>
            </a:br>
            <a:r>
              <a:rPr lang="en-US" sz="3100" b="1" dirty="0" smtClean="0">
                <a:latin typeface="Arial Black" panose="020B0A04020102020204" pitchFamily="34" charset="0"/>
                <a:cs typeface="Arial" panose="020B0604020202020204" pitchFamily="34" charset="0"/>
              </a:rPr>
              <a:t>http</a:t>
            </a:r>
            <a:r>
              <a:rPr lang="en-US" sz="3100" b="1" dirty="0">
                <a:latin typeface="Arial Black" panose="020B0A04020102020204" pitchFamily="34" charset="0"/>
                <a:cs typeface="Arial" panose="020B0604020202020204" pitchFamily="34" charset="0"/>
              </a:rPr>
              <a:t>://www.vaemergency.gov/prepare-recover/threats/</a:t>
            </a:r>
          </a:p>
        </p:txBody>
      </p:sp>
      <p:sp>
        <p:nvSpPr>
          <p:cNvPr id="3" name="Slide Number Placeholder 2"/>
          <p:cNvSpPr>
            <a:spLocks noGrp="1"/>
          </p:cNvSpPr>
          <p:nvPr>
            <p:ph type="sldNum" sz="quarter" idx="12"/>
          </p:nvPr>
        </p:nvSpPr>
        <p:spPr/>
        <p:txBody>
          <a:bodyPr/>
          <a:lstStyle/>
          <a:p>
            <a:fld id="{220784E2-6319-410A-89E4-23F165F7901B}" type="slidenum">
              <a:rPr lang="en-US" smtClean="0"/>
              <a:pPr/>
              <a:t>21</a:t>
            </a:fld>
            <a:endParaRPr lang="en-US"/>
          </a:p>
        </p:txBody>
      </p:sp>
      <p:pic>
        <p:nvPicPr>
          <p:cNvPr id="5" name="Picture 4" descr="VDEM"/>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61036" y="778633"/>
            <a:ext cx="2841897" cy="28418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158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12" y="320675"/>
            <a:ext cx="8370887" cy="1050925"/>
          </a:xfrm>
        </p:spPr>
        <p:txBody>
          <a:bodyPr/>
          <a:lstStyle/>
          <a:p>
            <a:pPr algn="ctr"/>
            <a:r>
              <a:rPr lang="en-US" sz="4000" b="1" dirty="0" smtClean="0">
                <a:solidFill>
                  <a:srgbClr val="002060"/>
                </a:solidFill>
              </a:rPr>
              <a:t>Virginia Disaster and Emergency Management Laws</a:t>
            </a:r>
            <a:endParaRPr lang="en-US" sz="4000" dirty="0"/>
          </a:p>
        </p:txBody>
      </p:sp>
      <p:sp>
        <p:nvSpPr>
          <p:cNvPr id="3" name="Content Placeholder 2"/>
          <p:cNvSpPr>
            <a:spLocks noGrp="1"/>
          </p:cNvSpPr>
          <p:nvPr>
            <p:ph idx="1"/>
          </p:nvPr>
        </p:nvSpPr>
        <p:spPr>
          <a:xfrm>
            <a:off x="699299" y="1668162"/>
            <a:ext cx="7886700" cy="3775726"/>
          </a:xfrm>
        </p:spPr>
        <p:txBody>
          <a:bodyPr/>
          <a:lstStyle/>
          <a:p>
            <a:pPr marL="102870" indent="0">
              <a:buNone/>
            </a:pPr>
            <a:r>
              <a:rPr lang="en-US" sz="2400" b="1" dirty="0" smtClean="0">
                <a:solidFill>
                  <a:srgbClr val="002060"/>
                </a:solidFill>
              </a:rPr>
              <a:t>Code of Virginia (44-146.19)</a:t>
            </a:r>
          </a:p>
          <a:p>
            <a:pPr marL="102870" indent="0">
              <a:buNone/>
            </a:pPr>
            <a:r>
              <a:rPr lang="en-US" sz="2400" dirty="0" smtClean="0">
                <a:solidFill>
                  <a:srgbClr val="002060"/>
                </a:solidFill>
                <a:latin typeface="+mn-lt"/>
              </a:rPr>
              <a:t>Each political subdivision within the Commonwealth shall be within the jurisdiction of and served by the Department of Emergency Management and be responsible for local disaster mitigation, preparedness, response and recovery. Each political subdivision shall maintain in accordance with state disaster preparedness plans and programs an agency of emergency management...</a:t>
            </a:r>
            <a:endParaRPr lang="en-US" sz="2400" dirty="0">
              <a:solidFill>
                <a:srgbClr val="002060"/>
              </a:solidFill>
              <a:latin typeface="+mn-lt"/>
            </a:endParaRPr>
          </a:p>
        </p:txBody>
      </p:sp>
      <p:sp>
        <p:nvSpPr>
          <p:cNvPr id="4" name="TextBox 3"/>
          <p:cNvSpPr txBox="1"/>
          <p:nvPr/>
        </p:nvSpPr>
        <p:spPr>
          <a:xfrm>
            <a:off x="2105031" y="5443888"/>
            <a:ext cx="5075236" cy="461665"/>
          </a:xfrm>
          <a:prstGeom prst="rect">
            <a:avLst/>
          </a:prstGeom>
          <a:noFill/>
        </p:spPr>
        <p:txBody>
          <a:bodyPr wrap="none" rtlCol="0">
            <a:spAutoFit/>
          </a:bodyPr>
          <a:lstStyle/>
          <a:p>
            <a:r>
              <a:rPr lang="en-US" sz="2400" dirty="0">
                <a:solidFill>
                  <a:srgbClr val="002060"/>
                </a:solidFill>
                <a:hlinkClick r:id="rId3"/>
              </a:rPr>
              <a:t>https://</a:t>
            </a:r>
            <a:r>
              <a:rPr lang="en-US" sz="2400" dirty="0" smtClean="0">
                <a:solidFill>
                  <a:srgbClr val="002060"/>
                </a:solidFill>
                <a:hlinkClick r:id="rId3"/>
              </a:rPr>
              <a:t>law.lis.virginia.gov/vacode</a:t>
            </a:r>
            <a:endParaRPr lang="en-US" sz="2400" dirty="0">
              <a:solidFill>
                <a:srgbClr val="002060"/>
              </a:solidFill>
            </a:endParaRPr>
          </a:p>
        </p:txBody>
      </p:sp>
    </p:spTree>
    <p:extLst>
      <p:ext uri="{BB962C8B-B14F-4D97-AF65-F5344CB8AC3E}">
        <p14:creationId xmlns:p14="http://schemas.microsoft.com/office/powerpoint/2010/main" xmlns="" val="2031386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2060"/>
                </a:solidFill>
              </a:rPr>
              <a:t>The Impact</a:t>
            </a:r>
            <a:endParaRPr lang="en-US" sz="4000" b="1" dirty="0">
              <a:solidFill>
                <a:srgbClr val="002060"/>
              </a:solidFill>
            </a:endParaRPr>
          </a:p>
        </p:txBody>
      </p:sp>
      <p:sp>
        <p:nvSpPr>
          <p:cNvPr id="4" name="Content Placeholder 3"/>
          <p:cNvSpPr txBox="1">
            <a:spLocks noGrp="1"/>
          </p:cNvSpPr>
          <p:nvPr>
            <p:ph idx="1"/>
          </p:nvPr>
        </p:nvSpPr>
        <p:spPr>
          <a:xfrm>
            <a:off x="835272" y="1514619"/>
            <a:ext cx="7886700" cy="1791260"/>
          </a:xfrm>
          <a:prstGeom prst="rect">
            <a:avLst/>
          </a:prstGeom>
          <a:noFill/>
        </p:spPr>
        <p:txBody>
          <a:bodyPr wrap="square" rtlCol="0">
            <a:spAutoFit/>
          </a:bodyPr>
          <a:lstStyle/>
          <a:p>
            <a:pPr marL="0" indent="0">
              <a:buNone/>
            </a:pPr>
            <a:r>
              <a:rPr lang="en-US" sz="2800" dirty="0" smtClean="0">
                <a:solidFill>
                  <a:srgbClr val="002060"/>
                </a:solidFill>
                <a:latin typeface="+mj-lt"/>
              </a:rPr>
              <a:t>As </a:t>
            </a:r>
            <a:r>
              <a:rPr lang="en-US" sz="2800" dirty="0">
                <a:solidFill>
                  <a:srgbClr val="002060"/>
                </a:solidFill>
                <a:latin typeface="+mj-lt"/>
              </a:rPr>
              <a:t>elected </a:t>
            </a:r>
            <a:r>
              <a:rPr lang="en-US" sz="2800" dirty="0" smtClean="0">
                <a:solidFill>
                  <a:srgbClr val="002060"/>
                </a:solidFill>
                <a:latin typeface="+mj-lt"/>
              </a:rPr>
              <a:t>and public officials, </a:t>
            </a:r>
            <a:r>
              <a:rPr lang="en-US" sz="2800" dirty="0">
                <a:solidFill>
                  <a:srgbClr val="002060"/>
                </a:solidFill>
                <a:latin typeface="+mj-lt"/>
              </a:rPr>
              <a:t>your response to a disaster will influence government, citizens, the private sector, voluntary organizations and the media. </a:t>
            </a:r>
          </a:p>
          <a:p>
            <a:endParaRPr lang="en-US" dirty="0" smtClean="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368" y="3716761"/>
            <a:ext cx="3045318" cy="22839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5400000">
            <a:off x="3409615" y="3352467"/>
            <a:ext cx="2283988" cy="301258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57900" y="3716761"/>
            <a:ext cx="3086100" cy="2283989"/>
          </a:xfrm>
          <a:prstGeom prst="rect">
            <a:avLst/>
          </a:prstGeom>
        </p:spPr>
      </p:pic>
    </p:spTree>
    <p:extLst>
      <p:ext uri="{BB962C8B-B14F-4D97-AF65-F5344CB8AC3E}">
        <p14:creationId xmlns:p14="http://schemas.microsoft.com/office/powerpoint/2010/main" xmlns="" val="3093106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2060"/>
                </a:solidFill>
              </a:rPr>
              <a:t>National Preparedness Goal</a:t>
            </a:r>
            <a:endParaRPr lang="en-US" sz="4000" b="1"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47104203"/>
              </p:ext>
            </p:extLst>
          </p:nvPr>
        </p:nvGraphicFramePr>
        <p:xfrm>
          <a:off x="603937" y="1742206"/>
          <a:ext cx="5055457" cy="3719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844746" y="2125266"/>
            <a:ext cx="2723855" cy="2862322"/>
          </a:xfrm>
          <a:prstGeom prst="rect">
            <a:avLst/>
          </a:prstGeom>
          <a:noFill/>
        </p:spPr>
        <p:txBody>
          <a:bodyPr wrap="square" rtlCol="0">
            <a:spAutoFit/>
          </a:bodyPr>
          <a:lstStyle/>
          <a:p>
            <a:r>
              <a:rPr lang="en-US" sz="1800" dirty="0">
                <a:solidFill>
                  <a:srgbClr val="002060"/>
                </a:solidFill>
                <a:latin typeface="+mj-lt"/>
              </a:rPr>
              <a:t>“A secure and resilient nation with the capabilities required across the whole community to prevent, protect against, mitigate, respond to, and recover from the threats and hazards that pose the greatest risk.”</a:t>
            </a:r>
          </a:p>
        </p:txBody>
      </p:sp>
    </p:spTree>
    <p:extLst>
      <p:ext uri="{BB962C8B-B14F-4D97-AF65-F5344CB8AC3E}">
        <p14:creationId xmlns:p14="http://schemas.microsoft.com/office/powerpoint/2010/main" xmlns="" val="1770768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2060"/>
                </a:solidFill>
              </a:rPr>
              <a:t>Preparedness</a:t>
            </a:r>
            <a:endParaRPr lang="en-US" sz="4000" b="1" dirty="0">
              <a:solidFill>
                <a:srgbClr val="00206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29582755"/>
              </p:ext>
            </p:extLst>
          </p:nvPr>
        </p:nvGraphicFramePr>
        <p:xfrm>
          <a:off x="457200" y="1816894"/>
          <a:ext cx="8229600" cy="3371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94388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2060"/>
                </a:solidFill>
              </a:rPr>
              <a:t>Prevention</a:t>
            </a:r>
            <a:endParaRPr lang="en-US" sz="4000" b="1" dirty="0">
              <a:solidFill>
                <a:srgbClr val="002060"/>
              </a:solidFill>
            </a:endParaRPr>
          </a:p>
        </p:txBody>
      </p:sp>
      <p:pic>
        <p:nvPicPr>
          <p:cNvPr id="1026" name="Picture 2" descr="Image result for if you see something say somethi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6" y="1740434"/>
            <a:ext cx="3798887" cy="34494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534929" y="2035250"/>
            <a:ext cx="4293163" cy="2585323"/>
          </a:xfrm>
          <a:prstGeom prst="rect">
            <a:avLst/>
          </a:prstGeom>
        </p:spPr>
        <p:txBody>
          <a:bodyPr wrap="square">
            <a:spAutoFit/>
          </a:bodyPr>
          <a:lstStyle/>
          <a:p>
            <a:pPr algn="ctr"/>
            <a:r>
              <a:rPr lang="en-US" sz="1800" b="0" dirty="0">
                <a:solidFill>
                  <a:srgbClr val="002060"/>
                </a:solidFill>
                <a:latin typeface="+mj-lt"/>
              </a:rPr>
              <a:t>Reporting Suspicious Activity</a:t>
            </a:r>
          </a:p>
          <a:p>
            <a:r>
              <a:rPr lang="en-US" sz="1800" b="0" dirty="0">
                <a:solidFill>
                  <a:srgbClr val="002060"/>
                </a:solidFill>
                <a:latin typeface="+mj-lt"/>
              </a:rPr>
              <a:t>To report suspicious activity please contact your local law enforcement. Describe specifically what you observed, including:</a:t>
            </a:r>
          </a:p>
          <a:p>
            <a:pPr>
              <a:buFont typeface="Arial" panose="020B0604020202020204" pitchFamily="34" charset="0"/>
              <a:buChar char="•"/>
            </a:pPr>
            <a:r>
              <a:rPr lang="en-US" sz="1800" dirty="0">
                <a:solidFill>
                  <a:srgbClr val="002060"/>
                </a:solidFill>
                <a:latin typeface="+mj-lt"/>
              </a:rPr>
              <a:t>Who or what</a:t>
            </a:r>
            <a:r>
              <a:rPr lang="en-US" sz="1800" b="0" dirty="0">
                <a:solidFill>
                  <a:srgbClr val="002060"/>
                </a:solidFill>
                <a:latin typeface="+mj-lt"/>
              </a:rPr>
              <a:t> you saw;</a:t>
            </a:r>
          </a:p>
          <a:p>
            <a:pPr>
              <a:buFont typeface="Arial" panose="020B0604020202020204" pitchFamily="34" charset="0"/>
              <a:buChar char="•"/>
            </a:pPr>
            <a:r>
              <a:rPr lang="en-US" sz="1800" dirty="0">
                <a:solidFill>
                  <a:srgbClr val="002060"/>
                </a:solidFill>
                <a:latin typeface="+mj-lt"/>
              </a:rPr>
              <a:t>When y</a:t>
            </a:r>
            <a:r>
              <a:rPr lang="en-US" sz="1800" b="0" dirty="0">
                <a:solidFill>
                  <a:srgbClr val="002060"/>
                </a:solidFill>
                <a:latin typeface="+mj-lt"/>
              </a:rPr>
              <a:t>ou saw it;</a:t>
            </a:r>
          </a:p>
          <a:p>
            <a:pPr>
              <a:buFont typeface="Arial" panose="020B0604020202020204" pitchFamily="34" charset="0"/>
              <a:buChar char="•"/>
            </a:pPr>
            <a:r>
              <a:rPr lang="en-US" sz="1800" dirty="0">
                <a:solidFill>
                  <a:srgbClr val="002060"/>
                </a:solidFill>
                <a:latin typeface="+mj-lt"/>
              </a:rPr>
              <a:t>Where</a:t>
            </a:r>
            <a:r>
              <a:rPr lang="en-US" sz="1800" b="0" dirty="0">
                <a:solidFill>
                  <a:srgbClr val="002060"/>
                </a:solidFill>
                <a:latin typeface="+mj-lt"/>
              </a:rPr>
              <a:t> it occurred; and</a:t>
            </a:r>
          </a:p>
          <a:p>
            <a:pPr>
              <a:buFont typeface="Arial" panose="020B0604020202020204" pitchFamily="34" charset="0"/>
              <a:buChar char="•"/>
            </a:pPr>
            <a:r>
              <a:rPr lang="en-US" sz="1800" dirty="0">
                <a:solidFill>
                  <a:srgbClr val="002060"/>
                </a:solidFill>
                <a:latin typeface="+mj-lt"/>
              </a:rPr>
              <a:t>Why</a:t>
            </a:r>
            <a:r>
              <a:rPr lang="en-US" sz="1800" b="0" dirty="0">
                <a:solidFill>
                  <a:srgbClr val="002060"/>
                </a:solidFill>
                <a:latin typeface="+mj-lt"/>
              </a:rPr>
              <a:t> it's suspicious.</a:t>
            </a:r>
          </a:p>
          <a:p>
            <a:r>
              <a:rPr lang="en-US" sz="1800" b="0" dirty="0">
                <a:solidFill>
                  <a:srgbClr val="002060"/>
                </a:solidFill>
                <a:latin typeface="+mj-lt"/>
              </a:rPr>
              <a:t>If there is an emergency, call 9–1–1.</a:t>
            </a:r>
          </a:p>
        </p:txBody>
      </p:sp>
    </p:spTree>
    <p:extLst>
      <p:ext uri="{BB962C8B-B14F-4D97-AF65-F5344CB8AC3E}">
        <p14:creationId xmlns:p14="http://schemas.microsoft.com/office/powerpoint/2010/main" xmlns="" val="62795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2060"/>
                </a:solidFill>
              </a:rPr>
              <a:t>Other Prevention Campaigns</a:t>
            </a:r>
            <a:endParaRPr lang="en-US" sz="4000" b="1" dirty="0">
              <a:solidFill>
                <a:srgbClr val="002060"/>
              </a:solidFill>
            </a:endParaRPr>
          </a:p>
        </p:txBody>
      </p:sp>
      <p:pic>
        <p:nvPicPr>
          <p:cNvPr id="4" name="Picture 14" descr="Blue Campaign - Fight Human Trafficki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42513" y="1765341"/>
            <a:ext cx="963923" cy="96392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343134" y="1144620"/>
            <a:ext cx="2233484" cy="523220"/>
          </a:xfrm>
          <a:prstGeom prst="rect">
            <a:avLst/>
          </a:prstGeom>
        </p:spPr>
        <p:txBody>
          <a:bodyPr wrap="square">
            <a:spAutoFit/>
          </a:bodyPr>
          <a:lstStyle/>
          <a:p>
            <a:r>
              <a:rPr lang="en-US" sz="1400" dirty="0">
                <a:solidFill>
                  <a:srgbClr val="002060"/>
                </a:solidFill>
              </a:rPr>
              <a:t>Blue Campaign-</a:t>
            </a:r>
          </a:p>
          <a:p>
            <a:r>
              <a:rPr lang="en-US" sz="1400" dirty="0">
                <a:solidFill>
                  <a:srgbClr val="002060"/>
                </a:solidFill>
              </a:rPr>
              <a:t>Fight Human Trafficking</a:t>
            </a:r>
          </a:p>
        </p:txBody>
      </p:sp>
      <p:pic>
        <p:nvPicPr>
          <p:cNvPr id="6" name="Picture 12" descr="Stop.Think.Connec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37593" y="4132483"/>
            <a:ext cx="1184828" cy="118482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6092680" y="3824706"/>
            <a:ext cx="2390487" cy="307777"/>
          </a:xfrm>
          <a:prstGeom prst="rect">
            <a:avLst/>
          </a:prstGeom>
        </p:spPr>
        <p:txBody>
          <a:bodyPr wrap="square">
            <a:spAutoFit/>
          </a:bodyPr>
          <a:lstStyle/>
          <a:p>
            <a:r>
              <a:rPr lang="en-US" sz="1400" dirty="0">
                <a:solidFill>
                  <a:srgbClr val="002060"/>
                </a:solidFill>
              </a:rPr>
              <a:t>Stop. Think. Connect.</a:t>
            </a:r>
          </a:p>
        </p:txBody>
      </p:sp>
      <p:pic>
        <p:nvPicPr>
          <p:cNvPr id="8" name="Picture 10" descr="Stop the Blee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28870" y="1690137"/>
            <a:ext cx="2676170" cy="103912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descr="Ready.gov"/>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042513" y="4132483"/>
            <a:ext cx="1172039" cy="117203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6" descr="Citizen Corps"/>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223540" y="4132483"/>
            <a:ext cx="1535889" cy="126322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BeCyberSmart"/>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532506" y="1673817"/>
            <a:ext cx="1510839" cy="135522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6564413" y="1335773"/>
            <a:ext cx="1531188" cy="307777"/>
          </a:xfrm>
          <a:prstGeom prst="rect">
            <a:avLst/>
          </a:prstGeom>
          <a:noFill/>
        </p:spPr>
        <p:txBody>
          <a:bodyPr wrap="none" rtlCol="0">
            <a:spAutoFit/>
          </a:bodyPr>
          <a:lstStyle/>
          <a:p>
            <a:r>
              <a:rPr lang="en-US" sz="1400" dirty="0">
                <a:solidFill>
                  <a:srgbClr val="002060"/>
                </a:solidFill>
              </a:rPr>
              <a:t>#</a:t>
            </a:r>
            <a:r>
              <a:rPr lang="en-US" sz="1400" dirty="0" err="1">
                <a:solidFill>
                  <a:srgbClr val="002060"/>
                </a:solidFill>
              </a:rPr>
              <a:t>BeCyberSmart</a:t>
            </a:r>
            <a:endParaRPr lang="en-US" sz="1400" dirty="0">
              <a:solidFill>
                <a:srgbClr val="002060"/>
              </a:solidFill>
            </a:endParaRPr>
          </a:p>
        </p:txBody>
      </p:sp>
      <p:sp>
        <p:nvSpPr>
          <p:cNvPr id="13" name="TextBox 12"/>
          <p:cNvSpPr txBox="1"/>
          <p:nvPr/>
        </p:nvSpPr>
        <p:spPr>
          <a:xfrm>
            <a:off x="3511036" y="5447462"/>
            <a:ext cx="2121928" cy="815608"/>
          </a:xfrm>
          <a:prstGeom prst="rect">
            <a:avLst/>
          </a:prstGeom>
          <a:noFill/>
        </p:spPr>
        <p:txBody>
          <a:bodyPr wrap="none" rtlCol="0">
            <a:spAutoFit/>
          </a:bodyPr>
          <a:lstStyle/>
          <a:p>
            <a:r>
              <a:rPr lang="en-US" sz="1400" dirty="0">
                <a:solidFill>
                  <a:srgbClr val="002060"/>
                </a:solidFill>
                <a:hlinkClick r:id="rId9"/>
              </a:rPr>
              <a:t>https://www.ready.gov/</a:t>
            </a:r>
            <a:endParaRPr lang="en-US" sz="1400" dirty="0">
              <a:solidFill>
                <a:srgbClr val="002060"/>
              </a:solidFill>
            </a:endParaRPr>
          </a:p>
          <a:p>
            <a:endParaRPr lang="en-US" sz="3300" dirty="0">
              <a:solidFill>
                <a:srgbClr val="002060"/>
              </a:solidFill>
            </a:endParaRPr>
          </a:p>
        </p:txBody>
      </p:sp>
      <p:sp>
        <p:nvSpPr>
          <p:cNvPr id="3" name="Rectangle 2"/>
          <p:cNvSpPr/>
          <p:nvPr/>
        </p:nvSpPr>
        <p:spPr>
          <a:xfrm>
            <a:off x="257289" y="2894834"/>
            <a:ext cx="3085845" cy="815608"/>
          </a:xfrm>
          <a:prstGeom prst="rect">
            <a:avLst/>
          </a:prstGeom>
        </p:spPr>
        <p:txBody>
          <a:bodyPr wrap="none">
            <a:spAutoFit/>
          </a:bodyPr>
          <a:lstStyle/>
          <a:p>
            <a:r>
              <a:rPr lang="en-US" sz="1400" dirty="0">
                <a:hlinkClick r:id="rId10"/>
              </a:rPr>
              <a:t>https://www.dhs.gov/stopthebleed</a:t>
            </a:r>
            <a:endParaRPr lang="en-US" sz="1400" dirty="0"/>
          </a:p>
          <a:p>
            <a:endParaRPr lang="en-US" sz="3300" dirty="0"/>
          </a:p>
        </p:txBody>
      </p:sp>
      <p:sp>
        <p:nvSpPr>
          <p:cNvPr id="14" name="Rectangle 13"/>
          <p:cNvSpPr/>
          <p:nvPr/>
        </p:nvSpPr>
        <p:spPr>
          <a:xfrm>
            <a:off x="3571224" y="2901010"/>
            <a:ext cx="1974963" cy="1031051"/>
          </a:xfrm>
          <a:prstGeom prst="rect">
            <a:avLst/>
          </a:prstGeom>
        </p:spPr>
        <p:txBody>
          <a:bodyPr wrap="none">
            <a:spAutoFit/>
          </a:bodyPr>
          <a:lstStyle/>
          <a:p>
            <a:r>
              <a:rPr lang="en-US" sz="1400" dirty="0">
                <a:hlinkClick r:id="rId11"/>
              </a:rPr>
              <a:t>https://www.dhs.gov</a:t>
            </a:r>
            <a:r>
              <a:rPr lang="en-US" sz="1400" dirty="0" smtClean="0">
                <a:hlinkClick r:id="rId11"/>
              </a:rPr>
              <a:t>/</a:t>
            </a:r>
          </a:p>
          <a:p>
            <a:r>
              <a:rPr lang="en-US" sz="1400" dirty="0" smtClean="0">
                <a:hlinkClick r:id="rId11"/>
              </a:rPr>
              <a:t>blue-campaign</a:t>
            </a:r>
            <a:endParaRPr lang="en-US" sz="1400" dirty="0"/>
          </a:p>
          <a:p>
            <a:endParaRPr lang="en-US" sz="3300" dirty="0"/>
          </a:p>
        </p:txBody>
      </p:sp>
      <p:sp>
        <p:nvSpPr>
          <p:cNvPr id="15" name="Rectangle 14"/>
          <p:cNvSpPr/>
          <p:nvPr/>
        </p:nvSpPr>
        <p:spPr>
          <a:xfrm>
            <a:off x="5899347" y="3202029"/>
            <a:ext cx="2777155" cy="1031051"/>
          </a:xfrm>
          <a:prstGeom prst="rect">
            <a:avLst/>
          </a:prstGeom>
        </p:spPr>
        <p:txBody>
          <a:bodyPr wrap="square">
            <a:spAutoFit/>
          </a:bodyPr>
          <a:lstStyle/>
          <a:p>
            <a:r>
              <a:rPr lang="en-US" sz="1400" dirty="0">
                <a:hlinkClick r:id="rId12"/>
              </a:rPr>
              <a:t>https://www.dhs.gov/be-cyber-smart</a:t>
            </a:r>
            <a:endParaRPr lang="en-US" sz="1400" dirty="0"/>
          </a:p>
          <a:p>
            <a:endParaRPr lang="en-US" sz="3300" dirty="0"/>
          </a:p>
        </p:txBody>
      </p:sp>
      <p:sp>
        <p:nvSpPr>
          <p:cNvPr id="16" name="Rectangle 15"/>
          <p:cNvSpPr/>
          <p:nvPr/>
        </p:nvSpPr>
        <p:spPr>
          <a:xfrm>
            <a:off x="257289" y="5447462"/>
            <a:ext cx="3224794" cy="815608"/>
          </a:xfrm>
          <a:prstGeom prst="rect">
            <a:avLst/>
          </a:prstGeom>
        </p:spPr>
        <p:txBody>
          <a:bodyPr wrap="none">
            <a:spAutoFit/>
          </a:bodyPr>
          <a:lstStyle/>
          <a:p>
            <a:r>
              <a:rPr lang="en-US" sz="1400" dirty="0">
                <a:hlinkClick r:id="rId13"/>
              </a:rPr>
              <a:t>https://www.ready.gov/citizen-corps</a:t>
            </a:r>
            <a:endParaRPr lang="en-US" sz="1400" dirty="0"/>
          </a:p>
          <a:p>
            <a:endParaRPr lang="en-US" sz="3300" dirty="0"/>
          </a:p>
        </p:txBody>
      </p:sp>
      <p:sp>
        <p:nvSpPr>
          <p:cNvPr id="17" name="Rectangle 16"/>
          <p:cNvSpPr/>
          <p:nvPr/>
        </p:nvSpPr>
        <p:spPr>
          <a:xfrm>
            <a:off x="5681450" y="5447462"/>
            <a:ext cx="3462550" cy="523220"/>
          </a:xfrm>
          <a:prstGeom prst="rect">
            <a:avLst/>
          </a:prstGeom>
        </p:spPr>
        <p:txBody>
          <a:bodyPr wrap="none">
            <a:spAutoFit/>
          </a:bodyPr>
          <a:lstStyle/>
          <a:p>
            <a:r>
              <a:rPr lang="en-US" sz="1400" dirty="0">
                <a:hlinkClick r:id="rId14"/>
              </a:rPr>
              <a:t>https://www.dhs.gov/stopthinkconnect</a:t>
            </a:r>
            <a:endParaRPr lang="en-US" sz="1400" dirty="0"/>
          </a:p>
          <a:p>
            <a:endParaRPr lang="en-US" sz="1400" dirty="0"/>
          </a:p>
        </p:txBody>
      </p:sp>
    </p:spTree>
    <p:extLst>
      <p:ext uri="{BB962C8B-B14F-4D97-AF65-F5344CB8AC3E}">
        <p14:creationId xmlns:p14="http://schemas.microsoft.com/office/powerpoint/2010/main" xmlns="" val="3359986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363630736"/>
              </p:ext>
            </p:extLst>
          </p:nvPr>
        </p:nvGraphicFramePr>
        <p:xfrm>
          <a:off x="1788126" y="1397000"/>
          <a:ext cx="5565689" cy="4212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p:cNvSpPr>
            <a:spLocks noGrp="1"/>
          </p:cNvSpPr>
          <p:nvPr>
            <p:ph type="title"/>
          </p:nvPr>
        </p:nvSpPr>
        <p:spPr>
          <a:xfrm>
            <a:off x="516410" y="242191"/>
            <a:ext cx="7886700" cy="994172"/>
          </a:xfrm>
        </p:spPr>
        <p:txBody>
          <a:bodyPr/>
          <a:lstStyle/>
          <a:p>
            <a:pPr algn="ctr"/>
            <a:r>
              <a:rPr lang="en-US" sz="4000" b="1" dirty="0" smtClean="0">
                <a:solidFill>
                  <a:srgbClr val="002060"/>
                </a:solidFill>
              </a:rPr>
              <a:t>Protection</a:t>
            </a:r>
            <a:endParaRPr lang="en-US" sz="4000" b="1" dirty="0">
              <a:solidFill>
                <a:srgbClr val="002060"/>
              </a:solidFill>
            </a:endParaRPr>
          </a:p>
        </p:txBody>
      </p:sp>
    </p:spTree>
    <p:extLst>
      <p:ext uri="{BB962C8B-B14F-4D97-AF65-F5344CB8AC3E}">
        <p14:creationId xmlns:p14="http://schemas.microsoft.com/office/powerpoint/2010/main" xmlns="" val="428338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4">
  <a:themeElements>
    <a:clrScheme name="">
      <a:dk1>
        <a:srgbClr val="70BC1F"/>
      </a:dk1>
      <a:lt1>
        <a:srgbClr val="FFFFFF"/>
      </a:lt1>
      <a:dk2>
        <a:srgbClr val="000063"/>
      </a:dk2>
      <a:lt2>
        <a:srgbClr val="FF0000"/>
      </a:lt2>
      <a:accent1>
        <a:srgbClr val="FFDB00"/>
      </a:accent1>
      <a:accent2>
        <a:srgbClr val="0062C8"/>
      </a:accent2>
      <a:accent3>
        <a:srgbClr val="AAAAB7"/>
      </a:accent3>
      <a:accent4>
        <a:srgbClr val="DADADA"/>
      </a:accent4>
      <a:accent5>
        <a:srgbClr val="FFEAAA"/>
      </a:accent5>
      <a:accent6>
        <a:srgbClr val="0058B5"/>
      </a:accent6>
      <a:hlink>
        <a:srgbClr val="CC6600"/>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Theme4" id="{70ED925A-086D-4DC9-B775-A572A7834763}" vid="{7F51989A-D6AC-46E2-88F6-CDDBD1424175}"/>
    </a:ext>
  </a:extLst>
</a:theme>
</file>

<file path=ppt/theme/theme2.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Theme4</Template>
  <TotalTime>2413</TotalTime>
  <Words>3239</Words>
  <Application>Microsoft Office PowerPoint</Application>
  <PresentationFormat>On-screen Show (4:3)</PresentationFormat>
  <Paragraphs>363</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Theme4</vt:lpstr>
      <vt:lpstr>Theme1</vt:lpstr>
      <vt:lpstr>Slide 1</vt:lpstr>
      <vt:lpstr>Commonwealth of Virginia</vt:lpstr>
      <vt:lpstr>Virginia Disaster and Emergency Management Laws</vt:lpstr>
      <vt:lpstr>The Impact</vt:lpstr>
      <vt:lpstr>National Preparedness Goal</vt:lpstr>
      <vt:lpstr>Preparedness</vt:lpstr>
      <vt:lpstr>Prevention</vt:lpstr>
      <vt:lpstr>Other Prevention Campaigns</vt:lpstr>
      <vt:lpstr>Protection</vt:lpstr>
      <vt:lpstr>Mitigation</vt:lpstr>
      <vt:lpstr>Response</vt:lpstr>
      <vt:lpstr>Recovery Continuum</vt:lpstr>
      <vt:lpstr>Short &amp; Interim Term Recovery</vt:lpstr>
      <vt:lpstr>Long Term Recovery</vt:lpstr>
      <vt:lpstr>Chief Regional Coordinators</vt:lpstr>
      <vt:lpstr>Emergency Numbers</vt:lpstr>
      <vt:lpstr>Slide 17</vt:lpstr>
      <vt:lpstr>Case Study: Charlottesville/Albemarle  August 2018</vt:lpstr>
      <vt:lpstr>Slide 19</vt:lpstr>
      <vt:lpstr>Panel Discussion</vt:lpstr>
      <vt:lpstr>  http://www.vaemergency.gov/prepare-recover/threats/</vt:lpstr>
    </vt:vector>
  </TitlesOfParts>
  <Company>Virginia IT Infrastructure Partnership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VITA Program</dc:creator>
  <cp:lastModifiedBy>jcaldwell</cp:lastModifiedBy>
  <cp:revision>89</cp:revision>
  <cp:lastPrinted>2018-09-28T19:28:44Z</cp:lastPrinted>
  <dcterms:created xsi:type="dcterms:W3CDTF">2018-09-17T06:34:40Z</dcterms:created>
  <dcterms:modified xsi:type="dcterms:W3CDTF">2018-10-02T14:06:07Z</dcterms:modified>
</cp:coreProperties>
</file>