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70" r:id="rId7"/>
    <p:sldId id="262" r:id="rId8"/>
    <p:sldId id="271" r:id="rId9"/>
    <p:sldId id="272" r:id="rId10"/>
    <p:sldId id="268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4" r:id="rId19"/>
    <p:sldId id="285" r:id="rId20"/>
    <p:sldId id="283" r:id="rId21"/>
    <p:sldId id="282" r:id="rId22"/>
    <p:sldId id="281" r:id="rId23"/>
    <p:sldId id="263" r:id="rId24"/>
    <p:sldId id="265" r:id="rId25"/>
    <p:sldId id="266" r:id="rId26"/>
    <p:sldId id="264" r:id="rId27"/>
    <p:sldId id="267" r:id="rId28"/>
    <p:sldId id="26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pandak@gtpslaw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jpeg"/><Relationship Id="rId7" Type="http://schemas.openxmlformats.org/officeDocument/2006/relationships/image" Target="../media/image36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sundberg@dls.virginia.gov" TargetMode="External"/><Relationship Id="rId2" Type="http://schemas.openxmlformats.org/officeDocument/2006/relationships/hyperlink" Target="mailto:spetoe@dls.virginia.gov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ethics@dls.virginia.gov" TargetMode="External"/><Relationship Id="rId5" Type="http://schemas.openxmlformats.org/officeDocument/2006/relationships/hyperlink" Target="mailto:vmizzell@dls.virginia.gov" TargetMode="External"/><Relationship Id="rId4" Type="http://schemas.openxmlformats.org/officeDocument/2006/relationships/hyperlink" Target="mailto:rstefanski@dls.virginia.go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thics.dls.virginia.gov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351" y="3209365"/>
            <a:ext cx="11677475" cy="3379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5300" b="1" dirty="0" smtClean="0"/>
              <a:t>Virginia Conflict of Interest Act                               </a:t>
            </a:r>
            <a:br>
              <a:rPr lang="en-US" sz="5300" b="1" dirty="0" smtClean="0"/>
            </a:br>
            <a:r>
              <a:rPr lang="en-US" sz="3600" b="1" dirty="0" smtClean="0"/>
              <a:t>How to Avoid  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Dilemmas                                   </a:t>
            </a:r>
            <a:b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7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Sharon E. Pandak</a:t>
            </a:r>
            <a:br>
              <a:rPr lang="en-US" sz="27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7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Greehan, Taves &amp; Pandak, </a:t>
            </a:r>
            <a:r>
              <a:rPr lang="en-US" sz="2200" b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PLLC</a:t>
            </a:r>
            <a:br>
              <a:rPr lang="en-US" sz="2200" b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200" b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  <a:hlinkClick r:id="rId2"/>
              </a:rPr>
              <a:t>spandak@gtpslaw.com</a:t>
            </a:r>
            <a:r>
              <a:rPr lang="en-US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2200" b="1" baseline="-25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VML   Annual   Conference  October 1, 2018, Hampton, VA.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351" y="812992"/>
            <a:ext cx="10976294" cy="1283515"/>
          </a:xfrm>
        </p:spPr>
        <p:txBody>
          <a:bodyPr/>
          <a:lstStyle/>
          <a:p>
            <a:pPr algn="l"/>
            <a:r>
              <a:rPr lang="en-US" sz="3600" b="1" dirty="0" smtClean="0"/>
              <a:t>WHAT TO DO?  WHAT TO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Category </a:t>
            </a: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 </a:t>
            </a:r>
            <a:r>
              <a:rPr 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“I am Gifted”: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b="1" dirty="0" smtClean="0"/>
              <a:t>Constituents want to acknowledge my help with presents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I am invited to so many dinners, I must enjoy their offers of tickets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/>
              <a:t> </a:t>
            </a:r>
            <a:r>
              <a:rPr lang="en-US" b="1" dirty="0" smtClean="0"/>
              <a:t>I am asked to find jobs or provide “inside” information for supporters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 smtClean="0"/>
              <a:t> People acknowledge the burden of service on my family by helping them out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marL="0" indent="0">
              <a:buNone/>
            </a:pPr>
            <a:r>
              <a:rPr lang="en-US" b="1" dirty="0" smtClean="0"/>
              <a:t>	Pick </a:t>
            </a:r>
            <a:r>
              <a:rPr lang="en-US" b="1" dirty="0"/>
              <a:t>Door </a:t>
            </a:r>
            <a:r>
              <a:rPr lang="en-US" b="1" dirty="0" smtClean="0"/>
              <a:t>A </a:t>
            </a:r>
            <a:r>
              <a:rPr lang="en-US" sz="2000" b="1" dirty="0" smtClean="0"/>
              <a:t>(yes, again)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8" y="4769160"/>
            <a:ext cx="927084" cy="76206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4" y="3626188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But before you open the door, consider:</a:t>
            </a:r>
            <a:b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	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						</a:t>
            </a:r>
            <a:r>
              <a:rPr lang="en-US" altLang="en-US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Personal Interest” =</a:t>
            </a:r>
            <a:r>
              <a:rPr lang="en-US" altLang="en-US" sz="3200" b="1" dirty="0">
                <a:solidFill>
                  <a:schemeClr val="accent6"/>
                </a:solidFill>
              </a:rPr>
              <a:t/>
            </a:r>
            <a:br>
              <a:rPr lang="en-US" altLang="en-US" sz="3200" b="1" dirty="0">
                <a:solidFill>
                  <a:schemeClr val="accent6"/>
                </a:solidFill>
              </a:rPr>
            </a:br>
            <a:endParaRPr lang="en-US" sz="32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en-US" u="sng" dirty="0"/>
              <a:t>&gt; </a:t>
            </a:r>
            <a:r>
              <a:rPr lang="en-US" altLang="en-US" b="1" u="sng" dirty="0"/>
              <a:t>$5,000 </a:t>
            </a:r>
            <a:r>
              <a:rPr lang="en-US" altLang="en-US" b="1" dirty="0"/>
              <a:t>in income, compensation, fringe or other benefits annually;</a:t>
            </a:r>
          </a:p>
          <a:p>
            <a:pPr marL="609600" indent="-609600"/>
            <a:r>
              <a:rPr lang="en-US" altLang="en-US" b="1" dirty="0"/>
              <a:t>Ownership of real or personal property if the interest is </a:t>
            </a:r>
            <a:r>
              <a:rPr lang="en-US" altLang="en-US" b="1" u="sng" dirty="0"/>
              <a:t>&gt; $5,000</a:t>
            </a:r>
            <a:r>
              <a:rPr lang="en-US" altLang="en-US" b="1" dirty="0"/>
              <a:t>, exclusive of other ownership in a business, income or benefits from the property;</a:t>
            </a:r>
          </a:p>
          <a:p>
            <a:pPr marL="609600" indent="-609600"/>
            <a:r>
              <a:rPr lang="en-US" altLang="en-US" b="1" dirty="0"/>
              <a:t>Personal liability on behalf of a business </a:t>
            </a:r>
            <a:r>
              <a:rPr lang="en-US" altLang="en-US" b="1" u="sng" dirty="0"/>
              <a:t>&gt; 3%</a:t>
            </a:r>
            <a:r>
              <a:rPr lang="en-US" altLang="en-US" b="1" dirty="0"/>
              <a:t> of the business’ asset value; or</a:t>
            </a:r>
          </a:p>
          <a:p>
            <a:pPr marL="609600" indent="-609600"/>
            <a:r>
              <a:rPr lang="en-US" altLang="en-US" b="1" dirty="0"/>
              <a:t>An option for ownership of a business or real or personal property if the interest is </a:t>
            </a:r>
            <a:r>
              <a:rPr lang="en-US" altLang="en-US" b="1" u="sng" dirty="0"/>
              <a:t>&gt; 3% or &gt; $5,000 </a:t>
            </a:r>
            <a:r>
              <a:rPr lang="en-US" altLang="en-US" b="1" dirty="0"/>
              <a:t>in a contract or transaction.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latin typeface="Comic Sans MS" panose="030F0702030302020204" pitchFamily="66" charset="0"/>
              </a:rPr>
              <a:t>Additional Examples: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2057400" y="533400"/>
            <a:ext cx="6554788" cy="4876800"/>
          </a:xfrm>
        </p:spPr>
        <p:txBody>
          <a:bodyPr anchor="t"/>
          <a:lstStyle/>
          <a:p>
            <a:pPr eaLnBrk="1" hangingPunct="1">
              <a:buFontTx/>
              <a:buChar char="-"/>
            </a:pPr>
            <a:endParaRPr lang="en-US" altLang="en-US" b="1" dirty="0" smtClean="0"/>
          </a:p>
          <a:p>
            <a:pPr eaLnBrk="1" hangingPunct="1">
              <a:buFontTx/>
              <a:buChar char="-"/>
            </a:pPr>
            <a:endParaRPr lang="en-US" altLang="en-US" b="1" dirty="0" smtClean="0"/>
          </a:p>
          <a:p>
            <a:pPr eaLnBrk="1" hangingPunct="1">
              <a:buFontTx/>
              <a:buChar char="-"/>
            </a:pPr>
            <a:r>
              <a:rPr lang="en-US" altLang="en-US" b="1" dirty="0"/>
              <a:t>Debts </a:t>
            </a:r>
            <a:r>
              <a:rPr lang="en-US" altLang="en-US" dirty="0"/>
              <a:t>to creditors of </a:t>
            </a:r>
            <a:r>
              <a:rPr lang="en-US" altLang="en-US" b="1" dirty="0"/>
              <a:t>&gt; $5000.</a:t>
            </a:r>
          </a:p>
          <a:p>
            <a:pPr eaLnBrk="1" hangingPunct="1">
              <a:buFontTx/>
              <a:buChar char="-"/>
            </a:pPr>
            <a:r>
              <a:rPr lang="en-US" altLang="en-US" b="1" dirty="0"/>
              <a:t>Interests in rental property </a:t>
            </a:r>
            <a:r>
              <a:rPr lang="en-US" altLang="en-US" dirty="0"/>
              <a:t>of </a:t>
            </a:r>
            <a:r>
              <a:rPr lang="en-US" altLang="en-US" b="1" dirty="0"/>
              <a:t>&gt; $5000.</a:t>
            </a:r>
          </a:p>
          <a:p>
            <a:pPr eaLnBrk="1" hangingPunct="1">
              <a:buFontTx/>
              <a:buChar char="-"/>
            </a:pPr>
            <a:r>
              <a:rPr lang="en-US" altLang="en-US" b="1" dirty="0"/>
              <a:t>Payments for representation </a:t>
            </a:r>
            <a:r>
              <a:rPr lang="en-US" altLang="en-US" dirty="0"/>
              <a:t>by you or your associates of </a:t>
            </a:r>
            <a:r>
              <a:rPr lang="en-US" altLang="en-US" b="1" dirty="0"/>
              <a:t>&gt;</a:t>
            </a:r>
            <a:r>
              <a:rPr lang="en-US" altLang="en-US" dirty="0"/>
              <a:t> </a:t>
            </a:r>
            <a:r>
              <a:rPr lang="en-US" altLang="en-US" b="1" dirty="0"/>
              <a:t>$5000</a:t>
            </a:r>
          </a:p>
          <a:p>
            <a:pPr eaLnBrk="1" hangingPunct="1">
              <a:buFontTx/>
              <a:buChar char="-"/>
            </a:pPr>
            <a:r>
              <a:rPr lang="en-US" altLang="en-US" b="1" dirty="0"/>
              <a:t>Payments for services </a:t>
            </a:r>
            <a:r>
              <a:rPr lang="en-US" altLang="en-US" dirty="0"/>
              <a:t>from businesses which operate in Virginia of </a:t>
            </a:r>
            <a:r>
              <a:rPr lang="en-US" altLang="en-US" b="1" dirty="0"/>
              <a:t>&gt; $5000</a:t>
            </a:r>
          </a:p>
          <a:p>
            <a:pPr eaLnBrk="1" hangingPunct="1">
              <a:buFontTx/>
              <a:buChar char="-"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2532" name="Picture 2" descr="C:\Documents and Settings\spandak.ONE\Local Settings\Temporary Internet Files\Content.IE5\8LIZ8TU3\MCj0397949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864" y="1066800"/>
            <a:ext cx="11509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C:\Documents and Settings\spandak.ONE\Local Settings\Temporary Internet Files\Content.IE5\8DVAX4MJ\MCj039803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638800"/>
            <a:ext cx="904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2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05200" y="762001"/>
            <a:ext cx="4953000" cy="6080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 smtClean="0">
                <a:latin typeface="Comic Sans MS" panose="030F0702030302020204" pitchFamily="66" charset="0"/>
              </a:rPr>
              <a:t>Additional Examples</a:t>
            </a:r>
            <a:r>
              <a:rPr lang="en-US" altLang="en-US" b="1" dirty="0" smtClean="0">
                <a:latin typeface="Comic Sans MS" panose="030F0702030302020204" pitchFamily="66" charset="0"/>
              </a:rPr>
              <a:t>:</a:t>
            </a:r>
            <a:br>
              <a:rPr lang="en-US" altLang="en-US" b="1" dirty="0" smtClean="0">
                <a:latin typeface="Comic Sans MS" panose="030F0702030302020204" pitchFamily="66" charset="0"/>
              </a:rPr>
            </a:br>
            <a:endParaRPr lang="en-US" altLang="en-US" b="1" dirty="0" smtClean="0">
              <a:latin typeface="Comic Sans MS" panose="030F0702030302020204" pitchFamily="66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057900" cy="3054350"/>
          </a:xfrm>
        </p:spPr>
        <p:txBody>
          <a:bodyPr anchor="t"/>
          <a:lstStyle/>
          <a:p>
            <a:pPr eaLnBrk="1" hangingPunct="1">
              <a:buFontTx/>
              <a:buChar char="-"/>
              <a:defRPr/>
            </a:pPr>
            <a:r>
              <a:rPr lang="en-US" altLang="en-US" b="1" cap="all" dirty="0"/>
              <a:t>Combined Payment</a:t>
            </a:r>
            <a:r>
              <a:rPr lang="en-US" altLang="en-US" cap="all" dirty="0"/>
              <a:t> </a:t>
            </a:r>
            <a:r>
              <a:rPr lang="en-US" altLang="en-US" b="1" dirty="0"/>
              <a:t>for each </a:t>
            </a:r>
          </a:p>
          <a:p>
            <a:pPr marL="457200" lvl="1" indent="0">
              <a:buNone/>
              <a:defRPr/>
            </a:pPr>
            <a:r>
              <a:rPr lang="en-US" altLang="en-US" sz="3200" b="1" dirty="0"/>
              <a:t>Talk, 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sz="3200" b="1" dirty="0"/>
              <a:t>Meeting, 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sz="3200" b="1" dirty="0"/>
              <a:t>…. </a:t>
            </a:r>
            <a:r>
              <a:rPr lang="en-US" altLang="en-US" b="1" dirty="0"/>
              <a:t>of more than </a:t>
            </a:r>
            <a:r>
              <a:rPr lang="en-US" altLang="en-US" sz="3200" b="1" dirty="0"/>
              <a:t>$100</a:t>
            </a:r>
            <a:endParaRPr lang="en-US" altLang="en-US" b="1" dirty="0" smtClean="0"/>
          </a:p>
          <a:p>
            <a:pPr eaLnBrk="1" hangingPunct="1">
              <a:buFontTx/>
              <a:buNone/>
              <a:defRPr/>
            </a:pPr>
            <a:endParaRPr lang="en-US" altLang="en-US" b="1" dirty="0" smtClean="0"/>
          </a:p>
          <a:p>
            <a:pPr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5E82C5-3AFA-43A7-AD6C-05A6A77FAB26}" type="slidenum">
              <a:rPr lang="en-US" altLang="en-US" sz="1400" b="0"/>
              <a:pPr/>
              <a:t>13</a:t>
            </a:fld>
            <a:endParaRPr lang="en-US" altLang="en-US" sz="1400" b="0" dirty="0"/>
          </a:p>
        </p:txBody>
      </p:sp>
      <p:pic>
        <p:nvPicPr>
          <p:cNvPr id="23557" name="Picture 2" descr="C:\Documents and Settings\spandak.ONE\Local Settings\Temporary Internet Files\Content.IE5\14ON6S1L\MCj044039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6" y="2667001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C:\Documents and Settings\spandak.ONE\Local Settings\Temporary Internet Files\Content.IE5\14ON6S1L\MCj0441763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 descr="C:\Documents and Settings\spandak.ONE\Local Settings\Temporary Internet Files\Content.IE5\14ON6S1L\MCj0441763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C:\Documents and Settings\spandak.ONE\Local Settings\Temporary Internet Files\Content.IE5\SZLMAPQI\MCj0441465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00038"/>
            <a:ext cx="13001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5" descr="C:\Documents and Settings\spandak.ONE\Local Settings\Temporary Internet Files\Content.IE5\TA5WDYIQ\MCj0433925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"/>
            <a:ext cx="12620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6" descr="C:\Documents and Settings\spandak.ONE\Local Settings\Temporary Internet Files\Content.IE5\TA5WDYIQ\MCj03977740000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1"/>
            <a:ext cx="12382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7" descr="C:\Documents and Settings\spandak.ONE\Local Settings\Temporary Internet Files\Content.IE5\0R2V1K23\MCj0440394000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095876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" descr="C:\Documents and Settings\spandak.ONE\Local Settings\Temporary Internet Files\Content.IE5\14ON6S1L\MCj0441763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8" descr="C:\Documents and Settings\spandak.ONE\Local Settings\Temporary Internet Files\Content.IE5\SZLMAPQI\MCj0440396000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5029201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7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495800"/>
            <a:ext cx="6554788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C000"/>
                </a:solidFill>
                <a:latin typeface="Arial Black" panose="020B0A04020102020204" pitchFamily="34" charset="0"/>
              </a:rPr>
              <a:t>Gift Issues !!!!!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057400" y="533400"/>
            <a:ext cx="6554788" cy="37671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Is it a Gift?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Is it prohibited?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Reporting requirements for certain gifts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Thresholds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D726A-769E-41B6-9ED9-E9744048BA67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2458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24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88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5867400" cy="1371600"/>
          </a:xfrm>
        </p:spPr>
        <p:txBody>
          <a:bodyPr/>
          <a:lstStyle/>
          <a:p>
            <a:pPr>
              <a:defRPr/>
            </a:pPr>
            <a:r>
              <a:rPr lang="en-US" altLang="en-US" sz="4000" dirty="0">
                <a:latin typeface="Comic Sans MS" panose="030F0702030302020204" pitchFamily="66" charset="0"/>
              </a:rPr>
              <a:t>GIFTS </a:t>
            </a:r>
            <a:r>
              <a:rPr lang="en-US" altLang="en-US" sz="2000" dirty="0">
                <a:latin typeface="Comic Sans MS" panose="030F0702030302020204" pitchFamily="66" charset="0"/>
              </a:rPr>
              <a:t>for which you neither paid nor rendered services in exchange: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057400" y="533400"/>
            <a:ext cx="6554788" cy="3767138"/>
          </a:xfrm>
        </p:spPr>
        <p:txBody>
          <a:bodyPr anchor="t">
            <a:normAutofit fontScale="92500" lnSpcReduction="10000"/>
          </a:bodyPr>
          <a:lstStyle/>
          <a:p>
            <a:pPr eaLnBrk="1" hangingPunct="1">
              <a:defRPr/>
            </a:pPr>
            <a:endParaRPr lang="en-US" altLang="en-US" b="1" u="sng" dirty="0" smtClean="0"/>
          </a:p>
          <a:p>
            <a:pPr eaLnBrk="1" hangingPunct="1">
              <a:defRPr/>
            </a:pPr>
            <a:endParaRPr lang="en-US" altLang="en-US" b="1" u="sng" dirty="0" smtClean="0"/>
          </a:p>
          <a:p>
            <a:pPr marL="0" indent="0">
              <a:buNone/>
              <a:defRPr/>
            </a:pPr>
            <a:endParaRPr lang="en-US" altLang="en-US" b="1" u="sng" dirty="0" smtClean="0"/>
          </a:p>
          <a:p>
            <a:pPr eaLnBrk="1" hangingPunct="1">
              <a:defRPr/>
            </a:pPr>
            <a:r>
              <a:rPr lang="en-US" altLang="en-US" b="1" u="sng" dirty="0" smtClean="0"/>
              <a:t>Combination</a:t>
            </a:r>
            <a:r>
              <a:rPr lang="en-US" altLang="en-US" b="1" dirty="0" smtClean="0"/>
              <a:t> of Gift or entertainment of more than $50 in value*</a:t>
            </a:r>
          </a:p>
          <a:p>
            <a:pPr eaLnBrk="1" hangingPunct="1">
              <a:defRPr/>
            </a:pPr>
            <a:r>
              <a:rPr lang="en-US" altLang="en-US" b="1" dirty="0" smtClean="0"/>
              <a:t>[Gifts of &gt;$100 each or in aggregate from any lobbyist or who is seeking to contract w/ your county are PROHIBITED. (Gifts &lt;$20 not subject to aggregation here)*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6C5F14-5D80-4844-AA1A-5B48D141BE55}" type="slidenum">
              <a:rPr lang="en-US" altLang="en-US" sz="1400" b="0"/>
              <a:pPr/>
              <a:t>15</a:t>
            </a:fld>
            <a:endParaRPr lang="en-US" altLang="en-US" sz="1400" b="0" dirty="0"/>
          </a:p>
        </p:txBody>
      </p:sp>
      <p:pic>
        <p:nvPicPr>
          <p:cNvPr id="25605" name="Picture 4" descr="C:\Documents and Settings\spandak.ONE\Local Settings\Temporary Internet Files\Content.IE5\SZLMAPQI\MPj044099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67" y="783690"/>
            <a:ext cx="7635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C:\Documents and Settings\spandak.ONE\Local Settings\Temporary Internet Files\Content.IE5\SZLMAPQI\MPj043319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9" y="4300538"/>
            <a:ext cx="13303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C:\Documents and Settings\spandak.ONE\Local Settings\Temporary Internet Files\Content.IE5\SZLMAPQI\MPj0442285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7" y="543099"/>
            <a:ext cx="12763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3" descr="C:\Documents and Settings\spandak.ONE\Local Settings\Temporary Internet Files\Content.IE5\SZLMAPQI\MCj0404397000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457" y="2263775"/>
            <a:ext cx="11938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4" descr="C:\Documents and Settings\spandak.ONE\Local Settings\Temporary Internet Files\Content.IE5\0R2V1K23\MCj0232025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4768542"/>
            <a:ext cx="1625009" cy="17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6" descr="C:\Documents and Settings\spandak.ONE\Local Settings\Temporary Internet Files\Content.IE5\14ON6S1L\MCj02299650000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698860"/>
            <a:ext cx="14366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4" descr="C:\Documents and Settings\spandak.ONE\Local Settings\Temporary Internet Files\Content.IE5\14ON6S1L\MCj04414070000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680" y="5500953"/>
            <a:ext cx="16922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61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You claim COIA does not understand the demands on local politicians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22" y="2628478"/>
            <a:ext cx="4000001" cy="266666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22" y="2628477"/>
            <a:ext cx="1688889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40" y="1825625"/>
            <a:ext cx="78284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7172" y="318976"/>
            <a:ext cx="9640002" cy="11376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cap="none" dirty="0" smtClean="0">
                <a:solidFill>
                  <a:srgbClr val="FFC000"/>
                </a:solidFill>
              </a:rPr>
              <a:t>The</a:t>
            </a:r>
            <a:r>
              <a:rPr lang="en-US" sz="4400" b="1" dirty="0" smtClean="0">
                <a:solidFill>
                  <a:srgbClr val="FFC000"/>
                </a:solidFill>
              </a:rPr>
              <a:t> “Widely Attended Event”</a:t>
            </a:r>
            <a:br>
              <a:rPr lang="en-US" sz="4400" b="1" dirty="0" smtClean="0">
                <a:solidFill>
                  <a:srgbClr val="FFC000"/>
                </a:solidFill>
              </a:rPr>
            </a:br>
            <a:r>
              <a:rPr lang="en-US" sz="4400" b="1" dirty="0" smtClean="0">
                <a:solidFill>
                  <a:srgbClr val="FFC000"/>
                </a:solidFill>
              </a:rPr>
              <a:t>EXCEPTION   </a:t>
            </a:r>
            <a:r>
              <a:rPr lang="en-US" sz="2200" b="1" dirty="0">
                <a:solidFill>
                  <a:srgbClr val="FFC000"/>
                </a:solidFill>
              </a:rPr>
              <a:t>(§2.2-3103.1)</a:t>
            </a:r>
            <a:br>
              <a:rPr lang="en-US" sz="2200" b="1" dirty="0">
                <a:solidFill>
                  <a:srgbClr val="FFC000"/>
                </a:solidFill>
              </a:rPr>
            </a:br>
            <a:endParaRPr lang="en-US" sz="2200" b="1" dirty="0">
              <a:solidFill>
                <a:srgbClr val="FFC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6056" y="2514600"/>
            <a:ext cx="8614144" cy="412011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b="1" dirty="0" smtClean="0"/>
              <a:t>“an event at which at least 25 persons have been invited to attend or there is a reasonable expectation that at least 25 persons will attend the event and the event is open to individuals (i) who are members of a public, civic, charitable, or professional organization, (ii) who are from a particular industry or profession, or (iii) who represent persons interested in a particular issue.”</a:t>
            </a:r>
          </a:p>
          <a:p>
            <a:pPr eaLnBrk="1" hangingPunct="1"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sz="2000" b="1" dirty="0">
                <a:solidFill>
                  <a:schemeClr val="tx1"/>
                </a:solidFill>
              </a:rPr>
              <a:t>You can accept or receive a gift of food and beverages, entertainment, or the cost of admission &gt;$100 while in attendance but must report on disclosure form.</a:t>
            </a:r>
          </a:p>
          <a:p>
            <a:pPr eaLnBrk="1" hangingPunct="1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B4DCC-4070-4811-A639-F0874A78023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2662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6163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34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38" y="614916"/>
            <a:ext cx="10287001" cy="12743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cap="none" dirty="0">
                <a:solidFill>
                  <a:srgbClr val="FFC000"/>
                </a:solidFill>
              </a:rPr>
              <a:t>The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</a:rPr>
              <a:t>“APPROVED IN ADVANCE</a:t>
            </a:r>
            <a:r>
              <a:rPr lang="en-US" sz="3600" b="1" dirty="0" smtClean="0">
                <a:solidFill>
                  <a:srgbClr val="FFC000"/>
                </a:solidFill>
              </a:rPr>
              <a:t>”  EXCEPTION   </a:t>
            </a:r>
            <a:r>
              <a:rPr lang="en-US" sz="2400" b="1" dirty="0">
                <a:solidFill>
                  <a:srgbClr val="FFC000"/>
                </a:solidFill>
              </a:rPr>
              <a:t>(§2.2-3103.1)</a:t>
            </a:r>
            <a:br>
              <a:rPr lang="en-US" sz="2400" b="1" dirty="0">
                <a:solidFill>
                  <a:srgbClr val="FFC0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3392905" y="3056022"/>
            <a:ext cx="6402388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tx1"/>
                </a:solidFill>
              </a:rPr>
              <a:t>MUST </a:t>
            </a:r>
            <a:r>
              <a:rPr lang="en-US" altLang="en-US" sz="3600" b="1" dirty="0">
                <a:solidFill>
                  <a:schemeClr val="tx1"/>
                </a:solidFill>
              </a:rPr>
              <a:t>make a request of Council 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and MUST </a:t>
            </a:r>
            <a:r>
              <a:rPr lang="en-US" altLang="en-US" sz="3600" b="1" dirty="0">
                <a:solidFill>
                  <a:schemeClr val="tx1"/>
                </a:solidFill>
              </a:rPr>
              <a:t>receive Approval of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28E4E-97A2-4C28-A96B-B7F2BEAAE27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04" y="2111041"/>
            <a:ext cx="150495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689" y="474796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1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You are required to read COIA upon assuming office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Don’t understand or want to ignore the implications of the COIA?</a:t>
            </a:r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Let’s play – Guess which door?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579" y="2281860"/>
            <a:ext cx="1154606" cy="1170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38" y="4219662"/>
            <a:ext cx="1581545" cy="775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85" y="5070737"/>
            <a:ext cx="165635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0" y="365125"/>
            <a:ext cx="1085407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handle </a:t>
            </a: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appearance of a conflict?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b="1" dirty="0" smtClean="0"/>
              <a:t>Ignore concerns being raised  - “ride it out”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 Avoid interaction with your local gov’t attorney</a:t>
            </a:r>
          </a:p>
          <a:p>
            <a:pPr marL="457200" lvl="1" indent="0">
              <a:buNone/>
            </a:pPr>
            <a:r>
              <a:rPr lang="en-US" b="1" dirty="0"/>
              <a:t>or Commonwealth’s Attorney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/>
              <a:t> Tell accusers to “bring it on”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/>
              <a:t> Ask the State Police for an investigation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/>
              <a:t> Claim the matter is too personal to discuss</a:t>
            </a:r>
          </a:p>
          <a:p>
            <a:pPr marL="914400">
              <a:buFont typeface="Courier New" panose="02070309020205020404" pitchFamily="49" charset="0"/>
              <a:buChar char="o"/>
            </a:pPr>
            <a:r>
              <a:rPr lang="en-US" b="1" dirty="0"/>
              <a:t> </a:t>
            </a:r>
            <a:r>
              <a:rPr lang="en-US" b="1" dirty="0" smtClean="0"/>
              <a:t>Ask your other council members under “bonds of secrecy”</a:t>
            </a:r>
          </a:p>
          <a:p>
            <a:pPr marL="1828800">
              <a:buFont typeface="Courier New" panose="02070309020205020404" pitchFamily="49" charset="0"/>
              <a:buChar char="o"/>
            </a:pPr>
            <a:r>
              <a:rPr lang="en-US" b="1" dirty="0"/>
              <a:t> </a:t>
            </a:r>
            <a:r>
              <a:rPr lang="en-US" b="1" dirty="0" smtClean="0"/>
              <a:t>Call your mother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58" y="1418080"/>
            <a:ext cx="1629284" cy="2172803"/>
          </a:xfrm>
          <a:prstGeom prst="rect">
            <a:avLst/>
          </a:prstGeom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5188149"/>
            <a:ext cx="2410608" cy="12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61" y="3992359"/>
            <a:ext cx="3153037" cy="1792727"/>
          </a:xfrm>
        </p:spPr>
      </p:pic>
      <p:pic>
        <p:nvPicPr>
          <p:cNvPr id="7" name="Content Placeholder 1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1827213" cy="1209675"/>
          </a:xfrm>
        </p:spPr>
      </p:pic>
      <p:pic>
        <p:nvPicPr>
          <p:cNvPr id="9" name="Content Placeholder 1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13"/>
            <a:ext cx="1827213" cy="1209675"/>
          </a:xfrm>
        </p:spPr>
      </p:pic>
      <p:pic>
        <p:nvPicPr>
          <p:cNvPr id="11" name="Content Placeholder 1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75"/>
            <a:ext cx="1827213" cy="12112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73" y="247905"/>
            <a:ext cx="1547684" cy="16077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0106902">
            <a:off x="1515130" y="2830891"/>
            <a:ext cx="437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/>
              <a:t>Say it </a:t>
            </a:r>
            <a:r>
              <a:rPr lang="en-US" sz="3600" dirty="0" err="1"/>
              <a:t>ain’t</a:t>
            </a:r>
            <a:r>
              <a:rPr lang="en-US" sz="3600" dirty="0"/>
              <a:t> so.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78" y="647725"/>
            <a:ext cx="1319989" cy="13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OR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/>
              <a:t>Ask for opinion from local gov’t </a:t>
            </a:r>
            <a:r>
              <a:rPr lang="en-US" b="1" dirty="0" err="1" smtClean="0"/>
              <a:t>atty</a:t>
            </a:r>
            <a:r>
              <a:rPr lang="en-US" b="1" dirty="0" smtClean="0"/>
              <a:t>, Commonwealth’s </a:t>
            </a:r>
            <a:r>
              <a:rPr lang="en-US" b="1" dirty="0" err="1" smtClean="0"/>
              <a:t>Atty</a:t>
            </a:r>
            <a:r>
              <a:rPr lang="en-US" b="1" dirty="0" smtClean="0"/>
              <a:t>, COIA Council/staff promptly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Announce determination of no-conflict in a “thoughtful way”  which might include: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/>
              <a:t>s</a:t>
            </a:r>
            <a:r>
              <a:rPr lang="en-US" sz="2400" b="1" dirty="0" smtClean="0"/>
              <a:t>haring that you asked for an opinion or have attorney state this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/>
              <a:t>s</a:t>
            </a:r>
            <a:r>
              <a:rPr lang="en-US" sz="2400" b="1" dirty="0" smtClean="0"/>
              <a:t>haring the opinion publicly and appropriately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 smtClean="0"/>
              <a:t>provide disclosure that you can participate fairly, objectively and in the public interest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460" y="486971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Don’t want to pick a door without calling a 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life line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”?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20000" y="1825625"/>
            <a:ext cx="10713412" cy="4351338"/>
          </a:xfrm>
        </p:spPr>
        <p:txBody>
          <a:bodyPr/>
          <a:lstStyle/>
          <a:p>
            <a:r>
              <a:rPr lang="en-US" altLang="en-US" i="1" u="sng" dirty="0" smtClean="0">
                <a:latin typeface="Broadway" panose="04040905080B02020502" pitchFamily="82" charset="0"/>
              </a:rPr>
              <a:t>aka</a:t>
            </a:r>
            <a:r>
              <a:rPr lang="en-US" altLang="en-US" u="sng" dirty="0" smtClean="0">
                <a:latin typeface="Broadway" panose="04040905080B02020502" pitchFamily="82" charset="0"/>
              </a:rPr>
              <a:t> </a:t>
            </a:r>
            <a:r>
              <a:rPr lang="en-US" altLang="en-US" u="sng" dirty="0" err="1" smtClean="0">
                <a:latin typeface="Broadway" panose="04040905080B02020502" pitchFamily="82" charset="0"/>
              </a:rPr>
              <a:t>Resoources</a:t>
            </a:r>
            <a:r>
              <a:rPr lang="en-US" altLang="en-US" u="sng" dirty="0">
                <a:latin typeface="Broadway" panose="04040905080B02020502" pitchFamily="82" charset="0"/>
              </a:rPr>
              <a:t>:</a:t>
            </a:r>
            <a:endParaRPr lang="en-US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1385047" y="2727651"/>
            <a:ext cx="2471738" cy="3276600"/>
            <a:chOff x="3072" y="960"/>
            <a:chExt cx="2208" cy="292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072" y="960"/>
              <a:ext cx="2208" cy="2928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ü"/>
              </a:pPr>
              <a:endParaRPr lang="en-US" altLang="en-US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680"/>
              <a:ext cx="1128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120" y="2749"/>
              <a:ext cx="2160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0" b="0">
                  <a:latin typeface="Showcard Gothic" panose="04020904020102020604" pitchFamily="82" charset="0"/>
                  <a:cs typeface="Times New Roman" panose="02020603050405020304" pitchFamily="18" charset="0"/>
                </a:rPr>
                <a:t>Call </a:t>
              </a:r>
              <a:endParaRPr lang="en-US" altLang="en-US" sz="6000" b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298139" y="3027123"/>
            <a:ext cx="64186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/>
              <a:t>Your </a:t>
            </a:r>
            <a:r>
              <a:rPr lang="en-US" altLang="en-US" sz="2800" b="1" dirty="0" smtClean="0">
                <a:solidFill>
                  <a:schemeClr val="folHlink"/>
                </a:solidFill>
              </a:rPr>
              <a:t>City/Town/County </a:t>
            </a:r>
            <a:r>
              <a:rPr lang="en-US" altLang="en-US" sz="2800" b="1" dirty="0">
                <a:solidFill>
                  <a:schemeClr val="folHlink"/>
                </a:solidFill>
              </a:rPr>
              <a:t>Attorney</a:t>
            </a:r>
            <a:r>
              <a:rPr lang="en-US" altLang="en-US" sz="2800" b="1" dirty="0"/>
              <a:t>,</a:t>
            </a:r>
          </a:p>
          <a:p>
            <a:pPr algn="ctr"/>
            <a:endParaRPr lang="en-US" altLang="en-US" sz="2800" b="1" dirty="0"/>
          </a:p>
          <a:p>
            <a:pPr algn="ctr"/>
            <a:r>
              <a:rPr lang="en-US" altLang="en-US" sz="2800" b="1" dirty="0" smtClean="0"/>
              <a:t>Your </a:t>
            </a:r>
            <a:r>
              <a:rPr lang="en-US" altLang="en-US" sz="2800" b="1" dirty="0" smtClean="0">
                <a:solidFill>
                  <a:schemeClr val="folHlink"/>
                </a:solidFill>
              </a:rPr>
              <a:t>Commonwealth’s </a:t>
            </a:r>
            <a:r>
              <a:rPr lang="en-US" altLang="en-US" sz="2800" b="1" dirty="0">
                <a:solidFill>
                  <a:schemeClr val="folHlink"/>
                </a:solidFill>
              </a:rPr>
              <a:t>Attorney</a:t>
            </a:r>
          </a:p>
          <a:p>
            <a:pPr algn="ctr"/>
            <a:r>
              <a:rPr lang="en-US" altLang="en-US" sz="2800" b="1" dirty="0">
                <a:solidFill>
                  <a:schemeClr val="folHlink"/>
                </a:solidFill>
              </a:rPr>
              <a:t>or</a:t>
            </a:r>
            <a:r>
              <a:rPr lang="en-US" altLang="en-US" sz="2800" b="1" dirty="0"/>
              <a:t> </a:t>
            </a:r>
            <a:endParaRPr lang="en-US" altLang="en-US" sz="2800" b="1" dirty="0" smtClean="0"/>
          </a:p>
          <a:p>
            <a:pPr algn="ctr"/>
            <a:r>
              <a:rPr lang="en-US" altLang="en-US" sz="2800" b="1" dirty="0" smtClean="0"/>
              <a:t>the </a:t>
            </a:r>
            <a:r>
              <a:rPr lang="en-US" altLang="en-US" sz="2800" b="1" dirty="0"/>
              <a:t>COIA &amp; Ethics </a:t>
            </a:r>
            <a:r>
              <a:rPr lang="en-US" altLang="en-US" sz="2800" b="1" dirty="0" smtClean="0"/>
              <a:t>Advisory Council</a:t>
            </a:r>
            <a:r>
              <a:rPr lang="en-US" altLang="en-US" sz="2800" b="1" dirty="0"/>
              <a:t>	staff </a:t>
            </a:r>
            <a:endParaRPr lang="en-US" altLang="en-US" sz="2800" b="1" dirty="0" smtClean="0"/>
          </a:p>
          <a:p>
            <a:pPr algn="ctr"/>
            <a:r>
              <a:rPr lang="en-US" altLang="en-US" sz="2800" b="1" dirty="0" smtClean="0"/>
              <a:t>Hotline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409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>
          <a:xfrm>
            <a:off x="6858000" y="-4763"/>
            <a:ext cx="3200400" cy="1524001"/>
          </a:xfrm>
        </p:spPr>
        <p:txBody>
          <a:bodyPr/>
          <a:lstStyle/>
          <a:p>
            <a:pPr>
              <a:defRPr/>
            </a:pPr>
            <a:r>
              <a:rPr lang="en-US" altLang="en-US" u="sng" dirty="0" err="1">
                <a:latin typeface="Broadway" panose="04040905080B02020502" pitchFamily="82" charset="0"/>
              </a:rPr>
              <a:t>Resoources</a:t>
            </a:r>
            <a:r>
              <a:rPr lang="en-US" altLang="en-US" u="sng" dirty="0">
                <a:latin typeface="Broadway" panose="04040905080B02020502" pitchFamily="82" charset="0"/>
              </a:rPr>
              <a:t>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533400"/>
            <a:ext cx="4438650" cy="6019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G. Stewart Petoe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Executive Director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Email: 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spetoe@dls.virginia.gov</a:t>
            </a:r>
            <a:br>
              <a:rPr lang="en-US" b="1" dirty="0" smtClean="0">
                <a:solidFill>
                  <a:schemeClr val="tx1"/>
                </a:solidFill>
                <a:hlinkClick r:id="rId2"/>
              </a:rPr>
            </a:br>
            <a:r>
              <a:rPr lang="en-US" b="1" dirty="0" smtClean="0">
                <a:solidFill>
                  <a:schemeClr val="tx1"/>
                </a:solidFill>
              </a:rPr>
              <a:t>Phone: 804-698-1845</a:t>
            </a:r>
          </a:p>
          <a:p>
            <a:pPr eaLnBrk="1" hangingPunct="1">
              <a:defRPr/>
            </a:pPr>
            <a:r>
              <a:rPr lang="en-US" sz="2100" b="1" dirty="0">
                <a:solidFill>
                  <a:schemeClr val="tx1"/>
                </a:solidFill>
              </a:rPr>
              <a:t>Elizabeth </a:t>
            </a:r>
            <a:r>
              <a:rPr lang="en-US" sz="2100" b="1" dirty="0" err="1">
                <a:solidFill>
                  <a:schemeClr val="tx1"/>
                </a:solidFill>
              </a:rPr>
              <a:t>Sundberg</a:t>
            </a:r>
            <a:r>
              <a:rPr lang="en-US" sz="2100" b="1" dirty="0">
                <a:solidFill>
                  <a:schemeClr val="tx1"/>
                </a:solidFill>
              </a:rPr>
              <a:t/>
            </a:r>
            <a:br>
              <a:rPr lang="en-US" sz="2100" b="1" dirty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Filing Coordinator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Email: </a:t>
            </a:r>
            <a:r>
              <a:rPr lang="en-US" b="1" dirty="0" smtClean="0">
                <a:solidFill>
                  <a:schemeClr val="tx1"/>
                </a:solidFill>
                <a:hlinkClick r:id="rId3"/>
              </a:rPr>
              <a:t>esundberg@dls.virginia.gov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Phone: 804-698-1848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Rebekah Stefanski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Attorney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Email: </a:t>
            </a:r>
            <a:r>
              <a:rPr lang="en-US" b="1" dirty="0" smtClean="0">
                <a:solidFill>
                  <a:schemeClr val="tx1"/>
                </a:solidFill>
                <a:hlinkClick r:id="rId4"/>
              </a:rPr>
              <a:t>rstefanski@dls.virginia.gov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Phone: 804-698-1846</a:t>
            </a:r>
          </a:p>
          <a:p>
            <a:pPr eaLnBrk="1" hangingPunct="1">
              <a:defRPr/>
            </a:pPr>
            <a:r>
              <a:rPr lang="en-US" sz="2100" b="1" dirty="0">
                <a:solidFill>
                  <a:schemeClr val="tx1"/>
                </a:solidFill>
              </a:rPr>
              <a:t>Valerie Mizzell</a:t>
            </a:r>
            <a:br>
              <a:rPr lang="en-US" sz="2100" b="1" dirty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Assistant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Email: </a:t>
            </a:r>
            <a:r>
              <a:rPr lang="en-US" b="1" dirty="0" smtClean="0">
                <a:solidFill>
                  <a:schemeClr val="tx1"/>
                </a:solidFill>
                <a:hlinkClick r:id="rId5"/>
              </a:rPr>
              <a:t>vmizzell@dls.virginia.gov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Phone: 804-698-1847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General Staff Contact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Email: </a:t>
            </a:r>
            <a:r>
              <a:rPr lang="en-US" b="1" dirty="0" smtClean="0">
                <a:solidFill>
                  <a:srgbClr val="FFFF00"/>
                </a:solidFill>
                <a:hlinkClick r:id="rId6"/>
              </a:rPr>
              <a:t>ethics@dls.virginia.gov</a:t>
            </a: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Mailing Address: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900 East Main Street, 8th Floor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Richmond, Virginia 23219</a:t>
            </a:r>
          </a:p>
          <a:p>
            <a:pPr eaLnBrk="1" hangingPunct="1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268" name="Text Placeholder 2"/>
          <p:cNvSpPr>
            <a:spLocks noGrp="1"/>
          </p:cNvSpPr>
          <p:nvPr>
            <p:ph type="body" sz="half" idx="2"/>
          </p:nvPr>
        </p:nvSpPr>
        <p:spPr>
          <a:xfrm>
            <a:off x="6942138" y="2209800"/>
            <a:ext cx="3200400" cy="2090738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FF00"/>
                </a:solidFill>
              </a:rPr>
              <a:t>COI &amp; Ethics Advisory Council staff</a:t>
            </a:r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790D80-D08C-4734-A228-2F1AF42757D7}" type="slidenum">
              <a:rPr lang="en-US" altLang="en-US" sz="1400" b="0"/>
              <a:pPr/>
              <a:t>24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03448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495800"/>
            <a:ext cx="6554788" cy="1524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057400" y="533400"/>
            <a:ext cx="6554788" cy="37671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hlinkClick r:id="rId2"/>
              </a:rPr>
              <a:t>http://ethics.dls.virginia.gov</a:t>
            </a:r>
            <a:endParaRPr lang="en-US" altLang="en-US" b="1" dirty="0"/>
          </a:p>
          <a:p>
            <a:pPr marL="0" indent="0">
              <a:buNone/>
              <a:defRPr/>
            </a:pPr>
            <a:endParaRPr lang="en-US" altLang="en-US" b="1" dirty="0"/>
          </a:p>
          <a:p>
            <a:pPr eaLnBrk="1" hangingPunct="1">
              <a:defRPr/>
            </a:pPr>
            <a:r>
              <a:rPr lang="en-US" b="1" dirty="0"/>
              <a:t>In-person training is available from Council staff upon request as the staff schedule permits at no cost to your agency.</a:t>
            </a: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7FF65-D862-4250-B386-9FE87C1A68C8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9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Pick </a:t>
            </a:r>
            <a:r>
              <a:rPr lang="en-US" b="1" dirty="0"/>
              <a:t>Door </a:t>
            </a:r>
            <a:r>
              <a:rPr lang="en-US" b="1" dirty="0" smtClean="0"/>
              <a:t>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562" y="3052015"/>
            <a:ext cx="2394697" cy="2621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8" y="1690688"/>
            <a:ext cx="1007123" cy="827855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84" y="2477291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oadway" panose="04040905080B02020502" pitchFamily="82" charset="0"/>
              </a:rPr>
              <a:t>YAY!!!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34589"/>
            <a:ext cx="10233800" cy="4351338"/>
          </a:xfrm>
        </p:spPr>
        <p:txBody>
          <a:bodyPr/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You have:</a:t>
            </a:r>
          </a:p>
          <a:p>
            <a:pPr lvl="1"/>
            <a:r>
              <a:rPr lang="en-US" sz="3200" b="1" dirty="0" smtClean="0"/>
              <a:t>Peace of mind</a:t>
            </a:r>
          </a:p>
          <a:p>
            <a:pPr lvl="1"/>
            <a:r>
              <a:rPr lang="en-US" sz="3200" b="1" dirty="0" smtClean="0"/>
              <a:t>Credibility</a:t>
            </a:r>
          </a:p>
          <a:p>
            <a:pPr lvl="1"/>
            <a:r>
              <a:rPr lang="en-US" sz="3200" b="1" dirty="0" smtClean="0"/>
              <a:t>Can focus on your role as a public servant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55" y="678322"/>
            <a:ext cx="3131422" cy="172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With deference and respect to “Let’s Make a Deal” and “Jeopardy.”</a:t>
            </a:r>
          </a:p>
          <a:p>
            <a:endParaRPr lang="en-US" b="1" dirty="0"/>
          </a:p>
          <a:p>
            <a:r>
              <a:rPr lang="en-US" b="1" dirty="0" smtClean="0"/>
              <a:t>Presentation has been taken from prior presentations to </a:t>
            </a:r>
            <a:r>
              <a:rPr lang="en-US" b="1" dirty="0" err="1" smtClean="0"/>
              <a:t>VACo</a:t>
            </a:r>
            <a:r>
              <a:rPr lang="en-US" b="1" dirty="0" smtClean="0"/>
              <a:t> and LGA.</a:t>
            </a:r>
          </a:p>
          <a:p>
            <a:endParaRPr lang="en-US" b="1" dirty="0"/>
          </a:p>
          <a:p>
            <a:r>
              <a:rPr lang="en-US" b="1" dirty="0" smtClean="0"/>
              <a:t>The presenter disclaims that she is providing individual legal advice or speaking in her role as a member of the Virginia Conflict of Interests Advisory &amp; Ethics Council, or on behalf of any client.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5" y="11858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59" y="869576"/>
            <a:ext cx="5976361" cy="5100918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Y</a:t>
            </a:r>
            <a:r>
              <a:rPr lang="en-US" sz="2800" b="1" dirty="0" smtClean="0"/>
              <a:t>ou are a bright, progressive, elected official.</a:t>
            </a:r>
          </a:p>
          <a:p>
            <a:endParaRPr lang="en-US" sz="2800" b="1" dirty="0"/>
          </a:p>
          <a:p>
            <a:r>
              <a:rPr lang="en-US" sz="2800" b="1" dirty="0" smtClean="0"/>
              <a:t>No old doors…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76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Pick one of these Special COIA Event Doors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2" y="2161184"/>
            <a:ext cx="6105487" cy="4351338"/>
          </a:xfrm>
        </p:spPr>
      </p:pic>
    </p:spTree>
    <p:extLst>
      <p:ext uri="{BB962C8B-B14F-4D97-AF65-F5344CB8AC3E}">
        <p14:creationId xmlns:p14="http://schemas.microsoft.com/office/powerpoint/2010/main" val="17304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Category is: “I am too busy”:</a:t>
            </a:r>
            <a:endParaRPr lang="en-US" sz="3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6847" y="1604682"/>
            <a:ext cx="10806953" cy="45722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 smtClean="0">
                <a:solidFill>
                  <a:schemeClr val="tx1"/>
                </a:solidFill>
              </a:rPr>
              <a:t>File the annual economic interests form late (after February 1)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Ignore COIA because you are not elected but are a member of the EDA or certain other authorities; c</a:t>
            </a:r>
            <a:r>
              <a:rPr lang="en-US" altLang="en-US" b="1" dirty="0" smtClean="0">
                <a:solidFill>
                  <a:schemeClr val="tx1"/>
                </a:solidFill>
              </a:rPr>
              <a:t>itizen member </a:t>
            </a:r>
            <a:r>
              <a:rPr lang="en-US" altLang="en-US" b="1" dirty="0">
                <a:solidFill>
                  <a:schemeClr val="tx1"/>
                </a:solidFill>
              </a:rPr>
              <a:t>of Boards/Commissions set by </a:t>
            </a:r>
            <a:r>
              <a:rPr lang="en-US" altLang="en-US" b="1" dirty="0" smtClean="0">
                <a:solidFill>
                  <a:schemeClr val="tx1"/>
                </a:solidFill>
              </a:rPr>
              <a:t>ordinance/resolution (ex</a:t>
            </a:r>
            <a:r>
              <a:rPr lang="en-US" altLang="en-US" b="1" dirty="0">
                <a:solidFill>
                  <a:schemeClr val="tx1"/>
                </a:solidFill>
              </a:rPr>
              <a:t>. PC, </a:t>
            </a:r>
            <a:r>
              <a:rPr lang="en-US" altLang="en-US" b="1" dirty="0" smtClean="0">
                <a:solidFill>
                  <a:schemeClr val="tx1"/>
                </a:solidFill>
              </a:rPr>
              <a:t>BZA);“Person </a:t>
            </a:r>
            <a:r>
              <a:rPr lang="en-US" altLang="en-US" b="1" dirty="0">
                <a:solidFill>
                  <a:schemeClr val="tx1"/>
                </a:solidFill>
              </a:rPr>
              <a:t>Occupying </a:t>
            </a:r>
            <a:r>
              <a:rPr lang="en-US" altLang="en-US" b="1" dirty="0" smtClean="0">
                <a:solidFill>
                  <a:schemeClr val="tx1"/>
                </a:solidFill>
              </a:rPr>
              <a:t>Position </a:t>
            </a:r>
            <a:r>
              <a:rPr lang="en-US" altLang="en-US" b="1" dirty="0">
                <a:solidFill>
                  <a:schemeClr val="tx1"/>
                </a:solidFill>
              </a:rPr>
              <a:t>of </a:t>
            </a:r>
            <a:r>
              <a:rPr lang="en-US" altLang="en-US" b="1" dirty="0" err="1" smtClean="0">
                <a:solidFill>
                  <a:schemeClr val="tx1"/>
                </a:solidFill>
              </a:rPr>
              <a:t>Trust”designated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by </a:t>
            </a:r>
            <a:r>
              <a:rPr lang="en-US" altLang="en-US" b="1" dirty="0" smtClean="0">
                <a:solidFill>
                  <a:schemeClr val="tx1"/>
                </a:solidFill>
              </a:rPr>
              <a:t>ordinance or </a:t>
            </a:r>
            <a:r>
              <a:rPr lang="en-US" altLang="en-US" b="1" dirty="0">
                <a:solidFill>
                  <a:schemeClr val="tx1"/>
                </a:solidFill>
              </a:rPr>
              <a:t>School Board policy – ex. Chief </a:t>
            </a:r>
            <a:r>
              <a:rPr lang="en-US" altLang="en-US" b="1" dirty="0" smtClean="0">
                <a:solidFill>
                  <a:schemeClr val="tx1"/>
                </a:solidFill>
              </a:rPr>
              <a:t>Administrative </a:t>
            </a:r>
            <a:r>
              <a:rPr lang="en-US" altLang="en-US" b="1" dirty="0">
                <a:solidFill>
                  <a:schemeClr val="tx1"/>
                </a:solidFill>
              </a:rPr>
              <a:t>Officer; Local </a:t>
            </a:r>
            <a:r>
              <a:rPr lang="en-US" altLang="en-US" b="1" dirty="0" err="1">
                <a:solidFill>
                  <a:schemeClr val="tx1"/>
                </a:solidFill>
              </a:rPr>
              <a:t>Govt</a:t>
            </a:r>
            <a:r>
              <a:rPr lang="en-US" altLang="en-US" b="1" dirty="0">
                <a:solidFill>
                  <a:schemeClr val="tx1"/>
                </a:solidFill>
              </a:rPr>
              <a:t> Attorney.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/>
              <a:t>Fail to provide the Clerk with a written disclosure of a conflict or disqualification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Pick </a:t>
            </a:r>
            <a:r>
              <a:rPr lang="en-US" b="1" dirty="0"/>
              <a:t>Door C</a:t>
            </a:r>
          </a:p>
          <a:p>
            <a:endParaRPr lang="en-US" b="1" dirty="0" smtClean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83" y="4144730"/>
            <a:ext cx="3048006" cy="304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72" y="4840878"/>
            <a:ext cx="1007123" cy="827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101" y="71809"/>
            <a:ext cx="1599888" cy="23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365"/>
            <a:ext cx="10515600" cy="152932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Other “I 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am too </a:t>
            </a: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busy” events: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671" y="1470212"/>
            <a:ext cx="10762129" cy="47067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Fail to provide legal counsel all of the relevant </a:t>
            </a:r>
            <a:r>
              <a:rPr lang="en-US" b="1" dirty="0" smtClean="0"/>
              <a:t>facts when asking about a possible conflict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Fail </a:t>
            </a:r>
            <a:r>
              <a:rPr lang="en-US" b="1" dirty="0"/>
              <a:t>to advise legal counsel of conflict questions until just before a </a:t>
            </a:r>
            <a:r>
              <a:rPr lang="en-US" b="1" dirty="0" smtClean="0"/>
              <a:t>vote - ask in the midst of a meeting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Continue discussing a matter in which you have disqualified yourself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 Fail to identify “personal interests” of persons in your household as part of your “personal interest”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Fail to follow the requirements for reporting if you accept tickets to a 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5617156"/>
            <a:ext cx="1716741" cy="1119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62" y="203704"/>
            <a:ext cx="1680452" cy="12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You pay - 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91" y="2823366"/>
            <a:ext cx="3048006" cy="3048006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6145216" y="1855693"/>
            <a:ext cx="5035548" cy="42044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$250 fine for late filing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potential fine for violation of disclosure provision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/>
            <a:endParaRPr lang="en-US" b="1" dirty="0" smtClean="0"/>
          </a:p>
          <a:p>
            <a:pPr marL="0" indent="0"/>
            <a:r>
              <a:rPr lang="en-US" b="1" u="sng" dirty="0" smtClean="0"/>
              <a:t>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You lose political credibility for your tardiness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73" y="1855693"/>
            <a:ext cx="1297734" cy="1297734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22738"/>
            <a:ext cx="1828000" cy="1210336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73" y="247905"/>
            <a:ext cx="1547684" cy="1607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12" y="3788708"/>
            <a:ext cx="1367209" cy="13672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1" y="5280212"/>
            <a:ext cx="1608177" cy="131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Category is: “I know what I am doing” </a:t>
            </a:r>
            <a:endParaRPr 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Pick </a:t>
            </a:r>
            <a:r>
              <a:rPr lang="en-US" b="1" dirty="0"/>
              <a:t>Door 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8" y="4769160"/>
            <a:ext cx="927084" cy="762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34" y="3538751"/>
            <a:ext cx="3406589" cy="30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70827"/>
            <a:ext cx="1828000" cy="1210336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73" y="247905"/>
            <a:ext cx="1547684" cy="16077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5" y="2932249"/>
            <a:ext cx="3541059" cy="3180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12" y="3494112"/>
            <a:ext cx="2437418" cy="1657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94" y="4747913"/>
            <a:ext cx="2478079" cy="1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7284</TotalTime>
  <Words>1031</Words>
  <Application>Microsoft Office PowerPoint</Application>
  <PresentationFormat>Widescreen</PresentationFormat>
  <Paragraphs>145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Broadway</vt:lpstr>
      <vt:lpstr>Comic Sans MS</vt:lpstr>
      <vt:lpstr>Corbel</vt:lpstr>
      <vt:lpstr>Courier New</vt:lpstr>
      <vt:lpstr>Showcard Gothic</vt:lpstr>
      <vt:lpstr>Times New Roman</vt:lpstr>
      <vt:lpstr>Wingdings</vt:lpstr>
      <vt:lpstr>Depth</vt:lpstr>
      <vt:lpstr>Virginia Conflict of Interest Act                                How to Avoid  Dilemmas                                     Sharon E. Pandak Greehan, Taves &amp; Pandak, PLLC spandak@gtpslaw.com  VML   Annual   Conference  October 1, 2018, Hampton, VA. </vt:lpstr>
      <vt:lpstr>PowerPoint Presentation</vt:lpstr>
      <vt:lpstr>PowerPoint Presentation</vt:lpstr>
      <vt:lpstr>Pick one of these Special COIA Event Doors</vt:lpstr>
      <vt:lpstr>The Category is: “I am too busy”:</vt:lpstr>
      <vt:lpstr>Other “I am too busy” events:</vt:lpstr>
      <vt:lpstr>PowerPoint Presentation</vt:lpstr>
      <vt:lpstr>The Category is: “I know what I am doing” </vt:lpstr>
      <vt:lpstr>PowerPoint Presentation</vt:lpstr>
      <vt:lpstr>The Category is “I am Gifted”:</vt:lpstr>
      <vt:lpstr>But before you open the door, consider:        “Personal Interest” = </vt:lpstr>
      <vt:lpstr>Additional Examples:</vt:lpstr>
      <vt:lpstr>Additional Examples: </vt:lpstr>
      <vt:lpstr>Gift Issues !!!!!</vt:lpstr>
      <vt:lpstr>GIFTS for which you neither paid nor rendered services in exchange:</vt:lpstr>
      <vt:lpstr>You claim COIA does not understand the demands on local politicians</vt:lpstr>
      <vt:lpstr>PowerPoint Presentation</vt:lpstr>
      <vt:lpstr>The “Widely Attended Event” EXCEPTION   (§2.2-3103.1) </vt:lpstr>
      <vt:lpstr>The “APPROVED IN ADVANCE”  EXCEPTION   (§2.2-3103.1) </vt:lpstr>
      <vt:lpstr>How to handle the appearance of a conflict?</vt:lpstr>
      <vt:lpstr>Or</vt:lpstr>
      <vt:lpstr>OR</vt:lpstr>
      <vt:lpstr>Don’t want to pick a door without calling a  “life line”?</vt:lpstr>
      <vt:lpstr>Resoources:</vt:lpstr>
      <vt:lpstr>PowerPoint Presentation</vt:lpstr>
      <vt:lpstr>PowerPoint Presentation</vt:lpstr>
      <vt:lpstr>YAY!!!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Conflict of Interest Act How to Avoid Monty Hall’s/Let’s Make a Deal Dilemma</dc:title>
  <dc:creator>sharon pandak</dc:creator>
  <cp:lastModifiedBy>sharon pandak</cp:lastModifiedBy>
  <cp:revision>28</cp:revision>
  <dcterms:created xsi:type="dcterms:W3CDTF">2018-09-26T01:39:52Z</dcterms:created>
  <dcterms:modified xsi:type="dcterms:W3CDTF">2018-10-01T03:03:52Z</dcterms:modified>
</cp:coreProperties>
</file>