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4" r:id="rId6"/>
    <p:sldId id="270" r:id="rId7"/>
    <p:sldId id="265" r:id="rId8"/>
    <p:sldId id="266" r:id="rId9"/>
    <p:sldId id="263" r:id="rId10"/>
    <p:sldId id="260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000"/>
    <a:srgbClr val="CAB6B1"/>
    <a:srgbClr val="4B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21" y="1420941"/>
            <a:ext cx="11168743" cy="4653287"/>
          </a:xfrm>
          <a:solidFill>
            <a:srgbClr val="CAB6B1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8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C26C-FAD6-455D-B824-C8043FD91A0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7C98-EEDE-457D-90FD-D1158ABD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3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1" y="2873824"/>
            <a:ext cx="11560629" cy="3629607"/>
          </a:xfrm>
          <a:solidFill>
            <a:srgbClr val="5F0000"/>
          </a:solidFill>
          <a:ln>
            <a:solidFill>
              <a:schemeClr val="tx1"/>
            </a:solidFill>
          </a:ln>
          <a:effectLst>
            <a:softEdge rad="355600"/>
          </a:effectLst>
        </p:spPr>
        <p:txBody>
          <a:bodyPr lIns="365760" tIns="365760" rIns="365760" bIns="36576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AB6B1"/>
                </a:solidFill>
              </a:rPr>
              <a:t>VML Community &amp; Economic Development Committee Meeting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CAB6B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AB6B1"/>
                </a:solidFill>
              </a:rPr>
              <a:t>James W. Noel, Jr., Director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CAB6B1"/>
                </a:solidFill>
              </a:rPr>
              <a:t>York County Economic Development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CAB6B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CAB6B1"/>
                </a:solidFill>
              </a:rPr>
              <a:t>July 18,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5" y="1571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 VA “Journey”</a:t>
            </a:r>
          </a:p>
        </p:txBody>
      </p:sp>
    </p:spTree>
    <p:extLst>
      <p:ext uri="{BB962C8B-B14F-4D97-AF65-F5344CB8AC3E}">
        <p14:creationId xmlns:p14="http://schemas.microsoft.com/office/powerpoint/2010/main" val="198701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464906"/>
            <a:ext cx="11268665" cy="5019870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 fontScale="92500" lnSpcReduction="20000"/>
          </a:bodyPr>
          <a:lstStyle/>
          <a:p>
            <a:pPr marL="0" indent="0" algn="ctr">
              <a:buNone/>
            </a:pPr>
            <a:br>
              <a:rPr lang="en-US" sz="8800"/>
            </a:br>
            <a:r>
              <a:rPr lang="en-US" sz="8800"/>
              <a:t>The Journey </a:t>
            </a:r>
            <a:br>
              <a:rPr lang="en-US" sz="8800"/>
            </a:br>
            <a:r>
              <a:rPr lang="en-US" sz="8800"/>
              <a:t>continues</a:t>
            </a:r>
            <a:r>
              <a:rPr lang="en-US" sz="8800" dirty="0"/>
              <a:t>….</a:t>
            </a:r>
            <a:br>
              <a:rPr lang="en-US" sz="8800" dirty="0"/>
            </a:br>
            <a:endParaRPr lang="en-US" sz="13800" dirty="0"/>
          </a:p>
          <a:p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2224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Early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464906"/>
            <a:ext cx="11467322" cy="5019870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/>
          </a:bodyPr>
          <a:lstStyle/>
          <a:p>
            <a:r>
              <a:rPr lang="en-US" sz="4000" dirty="0"/>
              <a:t>Peninsula Economic Resource Team (PERT) meets Fall 2017 to develop Go VA grant ideas</a:t>
            </a:r>
          </a:p>
          <a:p>
            <a:r>
              <a:rPr lang="en-US" sz="4000" dirty="0"/>
              <a:t>RIFA/Unmanned Systems Project Go VA grant awarded February 2018</a:t>
            </a:r>
          </a:p>
          <a:p>
            <a:r>
              <a:rPr lang="en-US" sz="4000" dirty="0"/>
              <a:t>EVRIFA officially formed December 18, 2018</a:t>
            </a:r>
          </a:p>
          <a:p>
            <a:r>
              <a:rPr lang="en-US" sz="4000" dirty="0"/>
              <a:t>Unmanned Systems Testing &amp; Demonstration Facility A&amp;E RFP issued December 2018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429231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1" y="1464906"/>
            <a:ext cx="11534673" cy="5043959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/>
          </a:bodyPr>
          <a:lstStyle/>
          <a:p>
            <a:r>
              <a:rPr lang="en-US" sz="4000" dirty="0"/>
              <a:t>Regional Industrial Facility Authority (RIFA)</a:t>
            </a:r>
          </a:p>
          <a:p>
            <a:pPr lvl="1"/>
            <a:r>
              <a:rPr lang="en-US" sz="3600" dirty="0"/>
              <a:t>State code for RIFAs allows cost and revenue sharing for economic development projects</a:t>
            </a:r>
          </a:p>
          <a:p>
            <a:pPr lvl="1"/>
            <a:r>
              <a:rPr lang="en-US" sz="3600" dirty="0"/>
              <a:t>RIFA will be utilized for additional regional economic development initiatives</a:t>
            </a:r>
          </a:p>
          <a:p>
            <a:pPr lvl="1"/>
            <a:r>
              <a:rPr lang="en-US" sz="3600" dirty="0"/>
              <a:t>RIFA legislation allows member localities to choose which projects they will participate in</a:t>
            </a:r>
          </a:p>
          <a:p>
            <a:pPr lvl="1"/>
            <a:r>
              <a:rPr lang="en-US" sz="3600" dirty="0"/>
              <a:t>Open for others to join in future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424204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452490"/>
            <a:ext cx="10515600" cy="106873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USTDF</a:t>
            </a:r>
            <a:r>
              <a:rPr lang="en-US" sz="6000" b="1" normalizeH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1" y="1398402"/>
            <a:ext cx="11534673" cy="5043962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 fontScale="92500" lnSpcReduction="10000"/>
          </a:bodyPr>
          <a:lstStyle/>
          <a:p>
            <a:r>
              <a:rPr lang="en-US" sz="4000" dirty="0"/>
              <a:t>“Fly Zone” (testing &amp; demonstration area) 192 acres</a:t>
            </a:r>
          </a:p>
          <a:p>
            <a:pPr lvl="1"/>
            <a:r>
              <a:rPr lang="en-US" sz="3600" dirty="0"/>
              <a:t>Long term ground lease </a:t>
            </a:r>
          </a:p>
          <a:p>
            <a:pPr lvl="1"/>
            <a:r>
              <a:rPr lang="en-US" sz="3600" dirty="0"/>
              <a:t>Class G Uncontrolled Air Space</a:t>
            </a:r>
          </a:p>
          <a:p>
            <a:pPr lvl="1"/>
            <a:r>
              <a:rPr lang="en-US" sz="3600" dirty="0"/>
              <a:t>Clear nine (9) acre test area and construct testing pavilion</a:t>
            </a:r>
          </a:p>
          <a:p>
            <a:r>
              <a:rPr lang="en-US" sz="4000" dirty="0"/>
              <a:t>Light Industrial Park – 240 acres</a:t>
            </a:r>
          </a:p>
          <a:p>
            <a:pPr lvl="1"/>
            <a:r>
              <a:rPr lang="en-US" sz="3600" dirty="0"/>
              <a:t>Extend infrastructure and construct a 10,000 sq. ft. flex space building</a:t>
            </a:r>
          </a:p>
          <a:p>
            <a:pPr lvl="1"/>
            <a:r>
              <a:rPr lang="en-US" sz="3600" dirty="0"/>
              <a:t>Facility Manager’s office &amp; co-working space for companies, higher-</a:t>
            </a:r>
            <a:r>
              <a:rPr lang="en-US" sz="3600" dirty="0" err="1"/>
              <a:t>ed</a:t>
            </a:r>
            <a:r>
              <a:rPr lang="en-US" sz="3600" dirty="0"/>
              <a:t> and federal agencies</a:t>
            </a:r>
          </a:p>
          <a:p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175958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Development Plan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ln>
                <a:solidFill>
                  <a:srgbClr val="CAB6B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9"/>
          <a:stretch/>
        </p:blipFill>
        <p:spPr bwMode="auto">
          <a:xfrm>
            <a:off x="1941281" y="1383547"/>
            <a:ext cx="8083867" cy="53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12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56" y="3111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USTDF Project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464906"/>
            <a:ext cx="11467322" cy="5019870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 fontScale="85000" lnSpcReduction="20000"/>
          </a:bodyPr>
          <a:lstStyle/>
          <a:p>
            <a:r>
              <a:rPr lang="en-US" sz="4000" dirty="0"/>
              <a:t>Within Region 5, Unmanned Systems cluster has the highest average annual wages - $86,840</a:t>
            </a:r>
          </a:p>
          <a:p>
            <a:r>
              <a:rPr lang="en-US" sz="4000" dirty="0"/>
              <a:t>Significant regional assets exist to support and grow this cluster: NASA, NIA, VIMS, </a:t>
            </a:r>
            <a:r>
              <a:rPr lang="en-US" sz="4000" dirty="0" err="1"/>
              <a:t>ReAKTOR</a:t>
            </a:r>
            <a:r>
              <a:rPr lang="en-US" sz="4000" dirty="0"/>
              <a:t>, ODU, W&amp;M</a:t>
            </a:r>
          </a:p>
          <a:p>
            <a:r>
              <a:rPr lang="en-US" sz="4000" dirty="0"/>
              <a:t>Lack of testing/demonstration areas in Hampton Roads is an industry identified impediment to growth </a:t>
            </a:r>
          </a:p>
          <a:p>
            <a:r>
              <a:rPr lang="en-US" sz="4000" dirty="0"/>
              <a:t>Opportunity to foster economic growth through a regional cost and revenue sharing agreement (RIFA)</a:t>
            </a:r>
          </a:p>
          <a:p>
            <a:r>
              <a:rPr lang="en-US" sz="4000" dirty="0"/>
              <a:t>Public Private Partnership to facilitate development of 432 acres of surplus state property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285045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USTDF Grant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464906"/>
            <a:ext cx="11467322" cy="5019870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 fontScale="85000" lnSpcReduction="20000"/>
          </a:bodyPr>
          <a:lstStyle/>
          <a:p>
            <a:r>
              <a:rPr lang="en-US" sz="4000" dirty="0"/>
              <a:t>$300,000 ($150K GO VA - $150K local match)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$25k Regional Industrial Facility Authority (RIFA) formation 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$275k A&amp;E work for testing area, testing pavilion, and 10k sq. ft. flex space building</a:t>
            </a:r>
          </a:p>
          <a:p>
            <a:r>
              <a:rPr lang="en-US" sz="4000" dirty="0"/>
              <a:t>Participating localities: Six Peninsula jurisdictions and Gloucester </a:t>
            </a:r>
          </a:p>
          <a:p>
            <a:pPr lvl="1"/>
            <a:r>
              <a:rPr lang="en-US" sz="3600" dirty="0"/>
              <a:t>Gloucester participation will allow future grant requests to State GO VA funding pool</a:t>
            </a:r>
          </a:p>
          <a:p>
            <a:r>
              <a:rPr lang="en-US" sz="4000" dirty="0"/>
              <a:t>Plan to apply for additional GO VA funds for future land development and facility construction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396366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EVRIFA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464906"/>
            <a:ext cx="11268665" cy="5019870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 lnSpcReduction="10000"/>
          </a:bodyPr>
          <a:lstStyle/>
          <a:p>
            <a:r>
              <a:rPr lang="en-US" sz="4000" dirty="0"/>
              <a:t>Journey Launched before Charting the Course</a:t>
            </a:r>
          </a:p>
          <a:p>
            <a:r>
              <a:rPr lang="en-US" sz="4000" dirty="0"/>
              <a:t>Isle of Wight BOS approved EVRIFA membership</a:t>
            </a:r>
          </a:p>
          <a:p>
            <a:r>
              <a:rPr lang="en-US" sz="4000" dirty="0"/>
              <a:t>Chesapeake City Council received EVRIFA briefing</a:t>
            </a:r>
          </a:p>
          <a:p>
            <a:r>
              <a:rPr lang="en-US" sz="4000" dirty="0"/>
              <a:t>State approved a grant modification in June 2019 to assist with EVRIFA development</a:t>
            </a:r>
          </a:p>
          <a:p>
            <a:r>
              <a:rPr lang="en-US" sz="4000" dirty="0"/>
              <a:t>EVRIFA Challenge: No immediate ROI from USTDF project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187387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Fork in the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464906"/>
            <a:ext cx="11268665" cy="5019870"/>
          </a:xfrm>
          <a:solidFill>
            <a:srgbClr val="CAB6B1"/>
          </a:solidFill>
          <a:ln>
            <a:noFill/>
          </a:ln>
          <a:effectLst>
            <a:softEdge rad="215900"/>
          </a:effectLst>
        </p:spPr>
        <p:txBody>
          <a:bodyPr lIns="365760" tIns="365760" rIns="365760" bIns="365760">
            <a:normAutofit fontScale="85000" lnSpcReduction="10000"/>
          </a:bodyPr>
          <a:lstStyle/>
          <a:p>
            <a:r>
              <a:rPr lang="en-US" sz="4000" dirty="0"/>
              <a:t>KDC Solar</a:t>
            </a:r>
          </a:p>
          <a:p>
            <a:pPr lvl="1"/>
            <a:r>
              <a:rPr lang="en-US" sz="3600" dirty="0"/>
              <a:t>Interested in developing 20MW facility on 150-200 acres of the site</a:t>
            </a:r>
          </a:p>
          <a:p>
            <a:r>
              <a:rPr lang="en-US" sz="4000" dirty="0"/>
              <a:t>A&amp;E process suspended, pending land control resolution</a:t>
            </a:r>
          </a:p>
          <a:p>
            <a:r>
              <a:rPr lang="en-US" sz="4000" dirty="0"/>
              <a:t>General Assembly</a:t>
            </a:r>
            <a:endParaRPr lang="en-US" sz="3600" dirty="0"/>
          </a:p>
          <a:p>
            <a:pPr lvl="1"/>
            <a:r>
              <a:rPr lang="en-US" sz="3600" dirty="0"/>
              <a:t>Budget amendment HB1700, approved during 2019 General Assembly session, provides path for land acquisition by end of 2019</a:t>
            </a:r>
          </a:p>
          <a:p>
            <a:pPr lvl="1"/>
            <a:r>
              <a:rPr lang="en-US" sz="3600" dirty="0"/>
              <a:t>Working with DGS, KDC, and EVRIFA to solve land sale issue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8" y="592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>
                  <a:solidFill>
                    <a:srgbClr val="CAB6B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www.EVRIFA.org</a:t>
            </a:r>
          </a:p>
        </p:txBody>
      </p:sp>
    </p:spTree>
    <p:extLst>
      <p:ext uri="{BB962C8B-B14F-4D97-AF65-F5344CB8AC3E}">
        <p14:creationId xmlns:p14="http://schemas.microsoft.com/office/powerpoint/2010/main" val="43614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420CFC25342468B625C868F00C447" ma:contentTypeVersion="12" ma:contentTypeDescription="Create a new document." ma:contentTypeScope="" ma:versionID="d8b926ad194a2108c686c1b82abde0c1">
  <xsd:schema xmlns:xsd="http://www.w3.org/2001/XMLSchema" xmlns:xs="http://www.w3.org/2001/XMLSchema" xmlns:p="http://schemas.microsoft.com/office/2006/metadata/properties" xmlns:ns2="c3461887-45b7-46c4-948b-7a5b0ac7d0a9" xmlns:ns3="4e6c2383-b53d-41b7-9776-0e32d66c77e2" targetNamespace="http://schemas.microsoft.com/office/2006/metadata/properties" ma:root="true" ma:fieldsID="9ccf4fdd61183f9e1199f1bf68cdb261" ns2:_="" ns3:_="">
    <xsd:import namespace="c3461887-45b7-46c4-948b-7a5b0ac7d0a9"/>
    <xsd:import namespace="4e6c2383-b53d-41b7-9776-0e32d66c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1887-45b7-46c4-948b-7a5b0ac7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2383-b53d-41b7-9776-0e32d66c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ED244-C114-418E-A29A-5133EB146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61887-45b7-46c4-948b-7a5b0ac7d0a9"/>
    <ds:schemaRef ds:uri="4e6c2383-b53d-41b7-9776-0e32d66c7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9BBDC-A71C-43F7-AFA6-319E10137BC6}">
  <ds:schemaRefs>
    <ds:schemaRef ds:uri="c3461887-45b7-46c4-948b-7a5b0ac7d0a9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e6c2383-b53d-41b7-9776-0e32d66c77e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4602A1-5593-4EA8-AB62-2FC0E96A4B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512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GO VA “Journey”</vt:lpstr>
      <vt:lpstr>Early Journey</vt:lpstr>
      <vt:lpstr>RIFA</vt:lpstr>
      <vt:lpstr>USTDF </vt:lpstr>
      <vt:lpstr>Development Plan</vt:lpstr>
      <vt:lpstr>USTDF Project Justification</vt:lpstr>
      <vt:lpstr>USTDF Grant Award</vt:lpstr>
      <vt:lpstr>EVRIFA Status</vt:lpstr>
      <vt:lpstr>Fork in the Road</vt:lpstr>
      <vt:lpstr>PowerPoint Presentation</vt:lpstr>
    </vt:vector>
  </TitlesOfParts>
  <Company>County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EVRIFA Update</dc:title>
  <dc:creator>Davidson, Melissa</dc:creator>
  <cp:lastModifiedBy>Areson, Janet</cp:lastModifiedBy>
  <cp:revision>50</cp:revision>
  <dcterms:created xsi:type="dcterms:W3CDTF">2019-07-15T14:44:53Z</dcterms:created>
  <dcterms:modified xsi:type="dcterms:W3CDTF">2019-07-19T15:49:35Z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0x010100A1F420CFC25342468B625C868F00C447</vt:lpwstr>
  </property>
</Properties>
</file>