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4"/>
    <p:sldMasterId id="2147483660" r:id="rId5"/>
    <p:sldMasterId id="2147483648" r:id="rId6"/>
    <p:sldMasterId id="2147483663" r:id="rId7"/>
  </p:sldMasterIdLst>
  <p:notesMasterIdLst>
    <p:notesMasterId r:id="rId17"/>
  </p:notesMasterIdLst>
  <p:handoutMasterIdLst>
    <p:handoutMasterId r:id="rId18"/>
  </p:handoutMasterIdLst>
  <p:sldIdLst>
    <p:sldId id="264" r:id="rId8"/>
    <p:sldId id="257" r:id="rId9"/>
    <p:sldId id="272" r:id="rId10"/>
    <p:sldId id="273" r:id="rId11"/>
    <p:sldId id="274" r:id="rId12"/>
    <p:sldId id="275" r:id="rId13"/>
    <p:sldId id="258" r:id="rId14"/>
    <p:sldId id="276" r:id="rId15"/>
    <p:sldId id="278"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E71"/>
    <a:srgbClr val="1FA374"/>
    <a:srgbClr val="34586B"/>
    <a:srgbClr val="00674B"/>
    <a:srgbClr val="D22333"/>
    <a:srgbClr val="6C6E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CF674C-54F4-4BA2-85DB-EC30EB5E6F6E}" v="2" dt="2019-07-17T17:33:15.7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711" autoAdjust="0"/>
  </p:normalViewPr>
  <p:slideViewPr>
    <p:cSldViewPr snapToGrid="0">
      <p:cViewPr varScale="1">
        <p:scale>
          <a:sx n="66" d="100"/>
          <a:sy n="66" d="100"/>
        </p:scale>
        <p:origin x="72" y="18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19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34C3A691-3AD7-4E76-995C-0440351921CC}" type="datetimeFigureOut">
              <a:rPr lang="en-US" smtClean="0"/>
              <a:t>7/19/2019</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ABF4D070-8093-4FE3-82E1-9FCB386A8AE4}" type="slidenum">
              <a:rPr lang="en-US" smtClean="0"/>
              <a:t>‹#›</a:t>
            </a:fld>
            <a:endParaRPr lang="en-US"/>
          </a:p>
        </p:txBody>
      </p:sp>
    </p:spTree>
    <p:extLst>
      <p:ext uri="{BB962C8B-B14F-4D97-AF65-F5344CB8AC3E}">
        <p14:creationId xmlns:p14="http://schemas.microsoft.com/office/powerpoint/2010/main" val="3935464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2844A411-BDB4-4750-B398-227BAAC65AB2}" type="datetimeFigureOut">
              <a:rPr lang="en-US" smtClean="0"/>
              <a:t>7/19/2019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CACE111C-AEA7-49B5-BB73-4052EA7E04FF}" type="slidenum">
              <a:rPr lang="en-US" smtClean="0"/>
              <a:t>‹#›</a:t>
            </a:fld>
            <a:endParaRPr lang="en-US"/>
          </a:p>
        </p:txBody>
      </p:sp>
    </p:spTree>
    <p:extLst>
      <p:ext uri="{BB962C8B-B14F-4D97-AF65-F5344CB8AC3E}">
        <p14:creationId xmlns:p14="http://schemas.microsoft.com/office/powerpoint/2010/main" val="4184493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8848" y="-40585"/>
            <a:ext cx="5500353" cy="2286521"/>
          </a:xfrm>
          <a:prstGeom prst="rect">
            <a:avLst/>
          </a:prstGeom>
        </p:spPr>
      </p:pic>
      <p:sp>
        <p:nvSpPr>
          <p:cNvPr id="5" name="Title 1"/>
          <p:cNvSpPr>
            <a:spLocks noGrp="1"/>
          </p:cNvSpPr>
          <p:nvPr>
            <p:ph type="title"/>
          </p:nvPr>
        </p:nvSpPr>
        <p:spPr>
          <a:xfrm>
            <a:off x="333826" y="2707403"/>
            <a:ext cx="11524343" cy="1325563"/>
          </a:xfrm>
          <a:prstGeom prst="rect">
            <a:avLst/>
          </a:prstGeom>
        </p:spPr>
        <p:txBody>
          <a:bodyPr/>
          <a:lstStyle>
            <a:lvl1pPr algn="ctr">
              <a:defRPr/>
            </a:lvl1pPr>
          </a:lstStyle>
          <a:p>
            <a:r>
              <a:rPr lang="en-US" sz="4000"/>
              <a:t>Click to edit Master title style</a:t>
            </a:r>
            <a:endParaRPr lang="en-US" sz="4000" dirty="0"/>
          </a:p>
        </p:txBody>
      </p:sp>
      <p:sp>
        <p:nvSpPr>
          <p:cNvPr id="6" name="Subtitle 2"/>
          <p:cNvSpPr>
            <a:spLocks noGrp="1"/>
          </p:cNvSpPr>
          <p:nvPr>
            <p:ph type="subTitle" idx="1"/>
          </p:nvPr>
        </p:nvSpPr>
        <p:spPr>
          <a:xfrm>
            <a:off x="333827" y="4470399"/>
            <a:ext cx="11524343" cy="1190171"/>
          </a:xfrm>
          <a:prstGeom prst="rect">
            <a:avLst/>
          </a:prstGeom>
        </p:spPr>
        <p:txBody>
          <a:bodyPr>
            <a:noAutofit/>
          </a:bodyPr>
          <a:lstStyle>
            <a:lvl1pPr marL="0" indent="0" algn="ctr">
              <a:buNone/>
              <a:defRPr/>
            </a:lvl1pPr>
          </a:lstStyle>
          <a:p>
            <a:r>
              <a:rPr lang="en-US" sz="2800"/>
              <a:t>Click to edit Master subtitle style</a:t>
            </a:r>
            <a:endParaRPr lang="en-US" sz="2800" dirty="0"/>
          </a:p>
        </p:txBody>
      </p:sp>
    </p:spTree>
    <p:extLst>
      <p:ext uri="{BB962C8B-B14F-4D97-AF65-F5344CB8AC3E}">
        <p14:creationId xmlns:p14="http://schemas.microsoft.com/office/powerpoint/2010/main" val="3827522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58A07-FA0C-4332-81DD-935C36C7A7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0D33F1-664E-4079-814A-BE7E916AE8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6647F0-6B42-4016-A1A0-3A28BBFB5B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14BA33-DD57-4ED4-9B64-B2BAE605E725}"/>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6" name="Footer Placeholder 5">
            <a:extLst>
              <a:ext uri="{FF2B5EF4-FFF2-40B4-BE49-F238E27FC236}">
                <a16:creationId xmlns:a16="http://schemas.microsoft.com/office/drawing/2014/main" id="{D6F21FAE-CC4D-42C0-9557-0B598C28CE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9CFDFD-F0B5-4ACD-8A1A-3AD866142769}"/>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1309869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C9255-CED0-4DE2-9999-E51443B4EF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B5BB2A-FE36-4401-89F6-D585E0C10D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1A62C9-F791-48D3-8ABE-AF8CEB2F59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345D21-1DC4-4AE1-9865-0EC8E3DEF4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3B399D-68E8-4AE6-8113-90226DC237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98F62A-6902-4644-A825-51A37A83DB78}"/>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8" name="Footer Placeholder 7">
            <a:extLst>
              <a:ext uri="{FF2B5EF4-FFF2-40B4-BE49-F238E27FC236}">
                <a16:creationId xmlns:a16="http://schemas.microsoft.com/office/drawing/2014/main" id="{93BF59E7-4A48-4709-99AC-C9BF8DC9F7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00EB9C-84E5-4B10-9386-12A908EC0A66}"/>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861203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6BB4-0545-4046-B09A-30C9A8A47C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F120B7-6AC1-41A3-9043-78F888B27B1E}"/>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4" name="Footer Placeholder 3">
            <a:extLst>
              <a:ext uri="{FF2B5EF4-FFF2-40B4-BE49-F238E27FC236}">
                <a16:creationId xmlns:a16="http://schemas.microsoft.com/office/drawing/2014/main" id="{61E1F2BA-A922-40E9-B112-C42482336E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856011-C901-4BC5-AFB6-3764C0EBDD09}"/>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3950161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EE7F4B-E191-48DA-BD9A-C87636707A3A}"/>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3" name="Footer Placeholder 2">
            <a:extLst>
              <a:ext uri="{FF2B5EF4-FFF2-40B4-BE49-F238E27FC236}">
                <a16:creationId xmlns:a16="http://schemas.microsoft.com/office/drawing/2014/main" id="{39A5C1F7-971F-40F8-B481-1FA60D1BE9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459D5E-8A9F-4DE9-9823-369BA7B9452A}"/>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2192773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82FF3-103C-4040-9FB5-A5C5646DEB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195AFF-B9AF-408B-9B01-2E2857FF70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7F043D-D8A2-42E7-8B3B-33992B7FF5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00E1FA-1772-4385-9702-35BF4AEB9057}"/>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6" name="Footer Placeholder 5">
            <a:extLst>
              <a:ext uri="{FF2B5EF4-FFF2-40B4-BE49-F238E27FC236}">
                <a16:creationId xmlns:a16="http://schemas.microsoft.com/office/drawing/2014/main" id="{E205758C-4F47-40BC-992F-425046608D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CF67EC-6C82-49D0-8223-B7F47485A0BA}"/>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1329400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C04D3-D01E-4195-8ED8-7D27E1332E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19C636-E1FB-49F7-BF96-3C4738625D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B26509-2AF9-423C-8F85-3B0A948941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599EC3-7B2B-4B0F-85BD-6ACF21CC6E14}"/>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6" name="Footer Placeholder 5">
            <a:extLst>
              <a:ext uri="{FF2B5EF4-FFF2-40B4-BE49-F238E27FC236}">
                <a16:creationId xmlns:a16="http://schemas.microsoft.com/office/drawing/2014/main" id="{774B44DD-F6C3-4DFE-8554-65262E7CDA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2B47F0-01A7-4C14-8F0E-E2579306FFF7}"/>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1332253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19925-3BF4-4713-A567-B18A2958BB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3A60E0-2187-4EE1-9EA1-2F72E93A8A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42B9D-6C19-46FC-9220-6DDCD4EDFD91}"/>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5" name="Footer Placeholder 4">
            <a:extLst>
              <a:ext uri="{FF2B5EF4-FFF2-40B4-BE49-F238E27FC236}">
                <a16:creationId xmlns:a16="http://schemas.microsoft.com/office/drawing/2014/main" id="{6D1C1C96-42E7-4D15-8DC0-3DCE30A362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646A84-E0A0-4F63-8C40-ECD746EE3988}"/>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4205601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0E6F33-1C94-4EB8-A45E-6BB5B19318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1AB57E-86D6-4DA7-A2E9-C7F37C8FBB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6F0BB5-6521-4386-9D90-76CA6187FAE7}"/>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5" name="Footer Placeholder 4">
            <a:extLst>
              <a:ext uri="{FF2B5EF4-FFF2-40B4-BE49-F238E27FC236}">
                <a16:creationId xmlns:a16="http://schemas.microsoft.com/office/drawing/2014/main" id="{1E89FABE-4400-472D-8BB8-C679F5F28F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3A50C-C490-44CA-8A1A-A5086E306D6B}"/>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24215333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resentation 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8848" y="-40585"/>
            <a:ext cx="5500353" cy="2286521"/>
          </a:xfrm>
          <a:prstGeom prst="rect">
            <a:avLst/>
          </a:prstGeom>
        </p:spPr>
      </p:pic>
      <p:sp>
        <p:nvSpPr>
          <p:cNvPr id="5" name="Title 1"/>
          <p:cNvSpPr>
            <a:spLocks noGrp="1"/>
          </p:cNvSpPr>
          <p:nvPr>
            <p:ph type="title"/>
          </p:nvPr>
        </p:nvSpPr>
        <p:spPr>
          <a:xfrm>
            <a:off x="333826" y="2707403"/>
            <a:ext cx="11524343" cy="1325563"/>
          </a:xfrm>
          <a:prstGeom prst="rect">
            <a:avLst/>
          </a:prstGeom>
        </p:spPr>
        <p:txBody>
          <a:bodyPr/>
          <a:lstStyle>
            <a:lvl1pPr algn="ctr">
              <a:defRPr/>
            </a:lvl1pPr>
          </a:lstStyle>
          <a:p>
            <a:r>
              <a:rPr lang="en-US" sz="4000"/>
              <a:t>Click to edit Master title style</a:t>
            </a:r>
            <a:endParaRPr lang="en-US" sz="4000" dirty="0"/>
          </a:p>
        </p:txBody>
      </p:sp>
      <p:sp>
        <p:nvSpPr>
          <p:cNvPr id="6" name="Subtitle 2"/>
          <p:cNvSpPr>
            <a:spLocks noGrp="1"/>
          </p:cNvSpPr>
          <p:nvPr>
            <p:ph type="subTitle" idx="1"/>
          </p:nvPr>
        </p:nvSpPr>
        <p:spPr>
          <a:xfrm>
            <a:off x="333827" y="4470399"/>
            <a:ext cx="11524343" cy="1190171"/>
          </a:xfrm>
          <a:prstGeom prst="rect">
            <a:avLst/>
          </a:prstGeom>
        </p:spPr>
        <p:txBody>
          <a:bodyPr>
            <a:noAutofit/>
          </a:bodyPr>
          <a:lstStyle>
            <a:lvl1pPr marL="0" indent="0" algn="ctr">
              <a:buNone/>
              <a:defRPr/>
            </a:lvl1pPr>
          </a:lstStyle>
          <a:p>
            <a:r>
              <a:rPr lang="en-US" sz="2800"/>
              <a:t>Click to edit Master subtitle style</a:t>
            </a:r>
            <a:endParaRPr lang="en-US" sz="2800" dirty="0"/>
          </a:p>
        </p:txBody>
      </p:sp>
    </p:spTree>
    <p:extLst>
      <p:ext uri="{BB962C8B-B14F-4D97-AF65-F5344CB8AC3E}">
        <p14:creationId xmlns:p14="http://schemas.microsoft.com/office/powerpoint/2010/main" val="6714683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Content (single column)">
    <p:spTree>
      <p:nvGrpSpPr>
        <p:cNvPr id="1" name=""/>
        <p:cNvGrpSpPr/>
        <p:nvPr/>
      </p:nvGrpSpPr>
      <p:grpSpPr>
        <a:xfrm>
          <a:off x="0" y="0"/>
          <a:ext cx="0" cy="0"/>
          <a:chOff x="0" y="0"/>
          <a:chExt cx="0" cy="0"/>
        </a:xfrm>
      </p:grpSpPr>
      <p:sp>
        <p:nvSpPr>
          <p:cNvPr id="4" name="Title 1"/>
          <p:cNvSpPr>
            <a:spLocks noGrp="1"/>
          </p:cNvSpPr>
          <p:nvPr>
            <p:ph type="title"/>
          </p:nvPr>
        </p:nvSpPr>
        <p:spPr>
          <a:xfrm>
            <a:off x="334852" y="130629"/>
            <a:ext cx="11513712" cy="1194934"/>
          </a:xfrm>
          <a:prstGeom prst="rect">
            <a:avLst/>
          </a:prstGeom>
        </p:spPr>
        <p:txBody>
          <a:bodyPr>
            <a:noAutofit/>
          </a:bodyPr>
          <a:lstStyle/>
          <a:p>
            <a:r>
              <a:rPr lang="en-US" sz="4000" dirty="0"/>
              <a:t>Slide Title – Rockwell font, not bold, 40 pt.</a:t>
            </a:r>
          </a:p>
        </p:txBody>
      </p:sp>
      <p:sp>
        <p:nvSpPr>
          <p:cNvPr id="5" name="Content Placeholder 2"/>
          <p:cNvSpPr>
            <a:spLocks noGrp="1"/>
          </p:cNvSpPr>
          <p:nvPr>
            <p:ph idx="1"/>
          </p:nvPr>
        </p:nvSpPr>
        <p:spPr>
          <a:xfrm>
            <a:off x="334852" y="1325563"/>
            <a:ext cx="11513712" cy="4351338"/>
          </a:xfrm>
          <a:prstGeom prst="rect">
            <a:avLst/>
          </a:prstGeom>
        </p:spPr>
        <p:txBody>
          <a:bodyPr>
            <a:noAutofit/>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stStyle>
          <a:p>
            <a:r>
              <a:rPr lang="en-US" sz="2800" dirty="0">
                <a:latin typeface="Segoe UI Historic" panose="020B0502040204020203" pitchFamily="34" charset="0"/>
                <a:ea typeface="Segoe UI Historic" panose="020B0502040204020203" pitchFamily="34" charset="0"/>
                <a:cs typeface="Segoe UI Historic" panose="020B0502040204020203" pitchFamily="34" charset="0"/>
              </a:rPr>
              <a:t>Tier 1 text – Verdana font, minimum 28 pt.</a:t>
            </a:r>
          </a:p>
          <a:p>
            <a:pPr lvl="1"/>
            <a:r>
              <a:rPr lang="en-US" dirty="0">
                <a:latin typeface="Segoe UI Historic" panose="020B0502040204020203" pitchFamily="34" charset="0"/>
                <a:ea typeface="Segoe UI Historic" panose="020B0502040204020203" pitchFamily="34" charset="0"/>
                <a:cs typeface="Segoe UI Historic" panose="020B0502040204020203" pitchFamily="34" charset="0"/>
              </a:rPr>
              <a:t>Tier 2 text</a:t>
            </a:r>
          </a:p>
          <a:p>
            <a:pPr lvl="2"/>
            <a:r>
              <a:rPr lang="en-US" sz="2800" dirty="0">
                <a:latin typeface="Segoe UI Historic" panose="020B0502040204020203" pitchFamily="34" charset="0"/>
                <a:ea typeface="Segoe UI Historic" panose="020B0502040204020203" pitchFamily="34" charset="0"/>
                <a:cs typeface="Segoe UI Historic" panose="020B0502040204020203" pitchFamily="34" charset="0"/>
              </a:rPr>
              <a:t>Tier 3 text</a:t>
            </a:r>
          </a:p>
        </p:txBody>
      </p:sp>
    </p:spTree>
    <p:extLst>
      <p:ext uri="{BB962C8B-B14F-4D97-AF65-F5344CB8AC3E}">
        <p14:creationId xmlns:p14="http://schemas.microsoft.com/office/powerpoint/2010/main" val="3080844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Slide Imag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a:lstStyle/>
          <a:p>
            <a:endParaRPr lang="en-US"/>
          </a:p>
        </p:txBody>
      </p:sp>
    </p:spTree>
    <p:extLst>
      <p:ext uri="{BB962C8B-B14F-4D97-AF65-F5344CB8AC3E}">
        <p14:creationId xmlns:p14="http://schemas.microsoft.com/office/powerpoint/2010/main" val="2170165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
        <p:cNvGrpSpPr/>
        <p:nvPr/>
      </p:nvGrpSpPr>
      <p:grpSpPr>
        <a:xfrm>
          <a:off x="0" y="0"/>
          <a:ext cx="0" cy="0"/>
          <a:chOff x="0" y="0"/>
          <a:chExt cx="0" cy="0"/>
        </a:xfrm>
      </p:grpSpPr>
      <p:sp>
        <p:nvSpPr>
          <p:cNvPr id="5" name="Content Placeholder 2"/>
          <p:cNvSpPr>
            <a:spLocks noGrp="1"/>
          </p:cNvSpPr>
          <p:nvPr>
            <p:ph sz="half" idx="1"/>
          </p:nvPr>
        </p:nvSpPr>
        <p:spPr>
          <a:xfrm>
            <a:off x="334852" y="1389062"/>
            <a:ext cx="5537914" cy="4348163"/>
          </a:xfrm>
          <a:prstGeom prst="rect">
            <a:avLst/>
          </a:prstGeom>
        </p:spPr>
        <p:txBody>
          <a:bodyPr>
            <a:noAutofit/>
          </a:bodyPr>
          <a:lstStyle/>
          <a:p>
            <a:r>
              <a:rPr lang="en-US" sz="2800" dirty="0"/>
              <a:t>Text – Verdana font, minimum 28 pt.</a:t>
            </a:r>
          </a:p>
          <a:p>
            <a:r>
              <a:rPr lang="en-US" sz="2800" dirty="0"/>
              <a:t>Text</a:t>
            </a:r>
          </a:p>
        </p:txBody>
      </p:sp>
      <p:sp>
        <p:nvSpPr>
          <p:cNvPr id="6" name="Content Placeholder 3"/>
          <p:cNvSpPr>
            <a:spLocks noGrp="1"/>
          </p:cNvSpPr>
          <p:nvPr>
            <p:ph sz="half" idx="2"/>
          </p:nvPr>
        </p:nvSpPr>
        <p:spPr>
          <a:xfrm>
            <a:off x="6336406" y="1389062"/>
            <a:ext cx="5512158" cy="4348164"/>
          </a:xfrm>
          <a:prstGeom prst="rect">
            <a:avLst/>
          </a:prstGeom>
        </p:spPr>
        <p:txBody>
          <a:bodyPr>
            <a:noAutofit/>
          </a:bodyPr>
          <a:lstStyle/>
          <a:p>
            <a:r>
              <a:rPr lang="en-US" sz="2800" dirty="0"/>
              <a:t>Text – Verdana font, minimum 28 pt.</a:t>
            </a:r>
          </a:p>
          <a:p>
            <a:r>
              <a:rPr lang="en-US" sz="2800" dirty="0"/>
              <a:t>Text</a:t>
            </a:r>
          </a:p>
        </p:txBody>
      </p:sp>
      <p:sp>
        <p:nvSpPr>
          <p:cNvPr id="7" name="Title 1"/>
          <p:cNvSpPr>
            <a:spLocks noGrp="1"/>
          </p:cNvSpPr>
          <p:nvPr>
            <p:ph type="title" hasCustomPrompt="1"/>
          </p:nvPr>
        </p:nvSpPr>
        <p:spPr>
          <a:xfrm>
            <a:off x="334852" y="194129"/>
            <a:ext cx="11513712" cy="1194934"/>
          </a:xfrm>
          <a:prstGeom prst="rect">
            <a:avLst/>
          </a:prstGeom>
        </p:spPr>
        <p:txBody>
          <a:bodyPr>
            <a:noAutofit/>
          </a:bodyPr>
          <a:lstStyle>
            <a:lvl1pPr>
              <a:defRPr/>
            </a:lvl1pPr>
          </a:lstStyle>
          <a:p>
            <a:r>
              <a:rPr lang="en-US" sz="4000" dirty="0"/>
              <a:t>Slide Title – Rockwell font, 40 pt.</a:t>
            </a:r>
          </a:p>
        </p:txBody>
      </p:sp>
    </p:spTree>
    <p:extLst>
      <p:ext uri="{BB962C8B-B14F-4D97-AF65-F5344CB8AC3E}">
        <p14:creationId xmlns:p14="http://schemas.microsoft.com/office/powerpoint/2010/main" val="3514461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ingle column)">
    <p:spTree>
      <p:nvGrpSpPr>
        <p:cNvPr id="1" name=""/>
        <p:cNvGrpSpPr/>
        <p:nvPr/>
      </p:nvGrpSpPr>
      <p:grpSpPr>
        <a:xfrm>
          <a:off x="0" y="0"/>
          <a:ext cx="0" cy="0"/>
          <a:chOff x="0" y="0"/>
          <a:chExt cx="0" cy="0"/>
        </a:xfrm>
      </p:grpSpPr>
      <p:sp>
        <p:nvSpPr>
          <p:cNvPr id="4" name="Title 1"/>
          <p:cNvSpPr>
            <a:spLocks noGrp="1"/>
          </p:cNvSpPr>
          <p:nvPr>
            <p:ph type="title"/>
          </p:nvPr>
        </p:nvSpPr>
        <p:spPr>
          <a:xfrm>
            <a:off x="334852" y="130629"/>
            <a:ext cx="11513712" cy="1194934"/>
          </a:xfrm>
          <a:prstGeom prst="rect">
            <a:avLst/>
          </a:prstGeom>
        </p:spPr>
        <p:txBody>
          <a:bodyPr>
            <a:noAutofit/>
          </a:bodyPr>
          <a:lstStyle/>
          <a:p>
            <a:r>
              <a:rPr lang="en-US" sz="4000" dirty="0"/>
              <a:t>Slide Title – Rockwell font, not bold, 40 pt.</a:t>
            </a:r>
          </a:p>
        </p:txBody>
      </p:sp>
      <p:sp>
        <p:nvSpPr>
          <p:cNvPr id="5" name="Content Placeholder 2"/>
          <p:cNvSpPr>
            <a:spLocks noGrp="1"/>
          </p:cNvSpPr>
          <p:nvPr>
            <p:ph idx="1"/>
          </p:nvPr>
        </p:nvSpPr>
        <p:spPr>
          <a:xfrm>
            <a:off x="334852" y="1325563"/>
            <a:ext cx="11513712" cy="4351338"/>
          </a:xfrm>
          <a:prstGeom prst="rect">
            <a:avLst/>
          </a:prstGeom>
        </p:spPr>
        <p:txBody>
          <a:bodyPr>
            <a:noAutofit/>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stStyle>
          <a:p>
            <a:r>
              <a:rPr lang="en-US" sz="2800" dirty="0">
                <a:latin typeface="Segoe UI Historic" panose="020B0502040204020203" pitchFamily="34" charset="0"/>
                <a:ea typeface="Segoe UI Historic" panose="020B0502040204020203" pitchFamily="34" charset="0"/>
                <a:cs typeface="Segoe UI Historic" panose="020B0502040204020203" pitchFamily="34" charset="0"/>
              </a:rPr>
              <a:t>Tier 1 text – Verdana font, minimum 28 pt.</a:t>
            </a:r>
          </a:p>
          <a:p>
            <a:pPr lvl="1"/>
            <a:r>
              <a:rPr lang="en-US" dirty="0">
                <a:latin typeface="Segoe UI Historic" panose="020B0502040204020203" pitchFamily="34" charset="0"/>
                <a:ea typeface="Segoe UI Historic" panose="020B0502040204020203" pitchFamily="34" charset="0"/>
                <a:cs typeface="Segoe UI Historic" panose="020B0502040204020203" pitchFamily="34" charset="0"/>
              </a:rPr>
              <a:t>Tier 2 text</a:t>
            </a:r>
          </a:p>
          <a:p>
            <a:pPr lvl="2"/>
            <a:r>
              <a:rPr lang="en-US" sz="2800" dirty="0">
                <a:latin typeface="Segoe UI Historic" panose="020B0502040204020203" pitchFamily="34" charset="0"/>
                <a:ea typeface="Segoe UI Historic" panose="020B0502040204020203" pitchFamily="34" charset="0"/>
                <a:cs typeface="Segoe UI Historic" panose="020B0502040204020203" pitchFamily="34" charset="0"/>
              </a:rPr>
              <a:t>Tier 3 text</a:t>
            </a:r>
          </a:p>
        </p:txBody>
      </p:sp>
    </p:spTree>
    <p:extLst>
      <p:ext uri="{BB962C8B-B14F-4D97-AF65-F5344CB8AC3E}">
        <p14:creationId xmlns:p14="http://schemas.microsoft.com/office/powerpoint/2010/main" val="139405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5" name="Content Placeholder 2"/>
          <p:cNvSpPr>
            <a:spLocks noGrp="1"/>
          </p:cNvSpPr>
          <p:nvPr>
            <p:ph sz="half" idx="1"/>
          </p:nvPr>
        </p:nvSpPr>
        <p:spPr>
          <a:xfrm>
            <a:off x="334852" y="1389062"/>
            <a:ext cx="5537914" cy="4348163"/>
          </a:xfrm>
          <a:prstGeom prst="rect">
            <a:avLst/>
          </a:prstGeom>
        </p:spPr>
        <p:txBody>
          <a:bodyPr>
            <a:noAutofit/>
          </a:bodyPr>
          <a:lstStyle/>
          <a:p>
            <a:r>
              <a:rPr lang="en-US" sz="2800" dirty="0"/>
              <a:t>Text – Verdana font, minimum 28 pt.</a:t>
            </a:r>
          </a:p>
          <a:p>
            <a:r>
              <a:rPr lang="en-US" sz="2800" dirty="0"/>
              <a:t>Text</a:t>
            </a:r>
          </a:p>
        </p:txBody>
      </p:sp>
      <p:sp>
        <p:nvSpPr>
          <p:cNvPr id="6" name="Content Placeholder 3"/>
          <p:cNvSpPr>
            <a:spLocks noGrp="1"/>
          </p:cNvSpPr>
          <p:nvPr>
            <p:ph sz="half" idx="2"/>
          </p:nvPr>
        </p:nvSpPr>
        <p:spPr>
          <a:xfrm>
            <a:off x="6336406" y="1389062"/>
            <a:ext cx="5512158" cy="4348164"/>
          </a:xfrm>
          <a:prstGeom prst="rect">
            <a:avLst/>
          </a:prstGeom>
        </p:spPr>
        <p:txBody>
          <a:bodyPr>
            <a:noAutofit/>
          </a:bodyPr>
          <a:lstStyle/>
          <a:p>
            <a:r>
              <a:rPr lang="en-US" sz="2800" dirty="0"/>
              <a:t>Text – Verdana font, minimum 28 pt.</a:t>
            </a:r>
          </a:p>
          <a:p>
            <a:r>
              <a:rPr lang="en-US" sz="2800" dirty="0"/>
              <a:t>Text</a:t>
            </a:r>
          </a:p>
        </p:txBody>
      </p:sp>
      <p:sp>
        <p:nvSpPr>
          <p:cNvPr id="7" name="Title 1"/>
          <p:cNvSpPr>
            <a:spLocks noGrp="1"/>
          </p:cNvSpPr>
          <p:nvPr>
            <p:ph type="title" hasCustomPrompt="1"/>
          </p:nvPr>
        </p:nvSpPr>
        <p:spPr>
          <a:xfrm>
            <a:off x="334852" y="194129"/>
            <a:ext cx="11513712" cy="1194934"/>
          </a:xfrm>
          <a:prstGeom prst="rect">
            <a:avLst/>
          </a:prstGeom>
        </p:spPr>
        <p:txBody>
          <a:bodyPr>
            <a:noAutofit/>
          </a:bodyPr>
          <a:lstStyle>
            <a:lvl1pPr>
              <a:defRPr/>
            </a:lvl1pPr>
          </a:lstStyle>
          <a:p>
            <a:r>
              <a:rPr lang="en-US" sz="4000" dirty="0"/>
              <a:t>Slide Title – Rockwell font, 40 pt.</a:t>
            </a:r>
          </a:p>
        </p:txBody>
      </p:sp>
    </p:spTree>
    <p:extLst>
      <p:ext uri="{BB962C8B-B14F-4D97-AF65-F5344CB8AC3E}">
        <p14:creationId xmlns:p14="http://schemas.microsoft.com/office/powerpoint/2010/main" val="197552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c and Tex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4852" y="1363704"/>
            <a:ext cx="5550793" cy="4250948"/>
          </a:xfrm>
          <a:prstGeom prst="rect">
            <a:avLst/>
          </a:prstGeom>
        </p:spPr>
        <p:txBody>
          <a:bodyPr>
            <a:normAutofit/>
          </a:bodyPr>
          <a:lstStyle/>
          <a:p>
            <a:r>
              <a:rPr lang="en-US" sz="2800" dirty="0"/>
              <a:t>Text – Verdana font, minimum 28 pt.</a:t>
            </a:r>
          </a:p>
          <a:p>
            <a:r>
              <a:rPr lang="en-US" sz="2800" dirty="0"/>
              <a:t>Text</a:t>
            </a:r>
          </a:p>
        </p:txBody>
      </p:sp>
      <p:sp>
        <p:nvSpPr>
          <p:cNvPr id="5" name="Title 1"/>
          <p:cNvSpPr>
            <a:spLocks noGrp="1"/>
          </p:cNvSpPr>
          <p:nvPr>
            <p:ph type="title"/>
          </p:nvPr>
        </p:nvSpPr>
        <p:spPr>
          <a:xfrm>
            <a:off x="334852" y="130629"/>
            <a:ext cx="11513712" cy="1194934"/>
          </a:xfrm>
          <a:prstGeom prst="rect">
            <a:avLst/>
          </a:prstGeom>
        </p:spPr>
        <p:txBody>
          <a:bodyPr>
            <a:normAutofit/>
          </a:bodyPr>
          <a:lstStyle/>
          <a:p>
            <a:r>
              <a:rPr lang="en-US" sz="4000" dirty="0"/>
              <a:t>Slide Title – Rockwell font, 40 pt.</a:t>
            </a:r>
          </a:p>
        </p:txBody>
      </p:sp>
      <p:sp>
        <p:nvSpPr>
          <p:cNvPr id="9" name="Picture Placeholder 8"/>
          <p:cNvSpPr>
            <a:spLocks noGrp="1"/>
          </p:cNvSpPr>
          <p:nvPr>
            <p:ph type="pic" sz="quarter" idx="10"/>
          </p:nvPr>
        </p:nvSpPr>
        <p:spPr>
          <a:xfrm>
            <a:off x="6363752" y="1363704"/>
            <a:ext cx="5484812" cy="4251325"/>
          </a:xfrm>
          <a:prstGeom prst="rect">
            <a:avLst/>
          </a:prstGeom>
        </p:spPr>
        <p:txBody>
          <a:bodyPr/>
          <a:lstStyle/>
          <a:p>
            <a:endParaRPr lang="en-US"/>
          </a:p>
        </p:txBody>
      </p:sp>
    </p:spTree>
    <p:extLst>
      <p:ext uri="{BB962C8B-B14F-4D97-AF65-F5344CB8AC3E}">
        <p14:creationId xmlns:p14="http://schemas.microsoft.com/office/powerpoint/2010/main" val="14882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with white ba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2030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CA1E4-3EBB-45EC-9765-F3E4370B56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823C33-46AE-4775-A986-EB12547DC7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342656-8407-4D08-9DA6-50A94740F609}"/>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5" name="Footer Placeholder 4">
            <a:extLst>
              <a:ext uri="{FF2B5EF4-FFF2-40B4-BE49-F238E27FC236}">
                <a16:creationId xmlns:a16="http://schemas.microsoft.com/office/drawing/2014/main" id="{CBFE8808-C877-451C-935E-EC2C39450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CFCBBF-D7DE-4086-A754-1C7BCB537A5A}"/>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342951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B5A13-52DA-44B7-95DE-F3AF0148F8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993F7B-315B-43DE-B66A-8389F3218B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EA98BD-8B56-4247-B657-1A560955250C}"/>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5" name="Footer Placeholder 4">
            <a:extLst>
              <a:ext uri="{FF2B5EF4-FFF2-40B4-BE49-F238E27FC236}">
                <a16:creationId xmlns:a16="http://schemas.microsoft.com/office/drawing/2014/main" id="{9B7E04CB-E194-465F-B8B1-7E91650B67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EDE78B-A4ED-4618-944C-BED6B124D58A}"/>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2423724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F80C4-BBC1-4C23-9BFF-EA904702DE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D1EC82-47C5-4F23-8DCD-D42EEC4C95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9C9075-AFBE-4C07-B644-9FE18781ABD0}"/>
              </a:ext>
            </a:extLst>
          </p:cNvPr>
          <p:cNvSpPr>
            <a:spLocks noGrp="1"/>
          </p:cNvSpPr>
          <p:nvPr>
            <p:ph type="dt" sz="half" idx="10"/>
          </p:nvPr>
        </p:nvSpPr>
        <p:spPr/>
        <p:txBody>
          <a:bodyPr/>
          <a:lstStyle/>
          <a:p>
            <a:fld id="{9DC92F1B-909E-4B98-8F56-B4CCF3FAF596}" type="datetimeFigureOut">
              <a:rPr lang="en-US" smtClean="0"/>
              <a:t>7/19/2019</a:t>
            </a:fld>
            <a:endParaRPr lang="en-US"/>
          </a:p>
        </p:txBody>
      </p:sp>
      <p:sp>
        <p:nvSpPr>
          <p:cNvPr id="5" name="Footer Placeholder 4">
            <a:extLst>
              <a:ext uri="{FF2B5EF4-FFF2-40B4-BE49-F238E27FC236}">
                <a16:creationId xmlns:a16="http://schemas.microsoft.com/office/drawing/2014/main" id="{BDC9FED7-C9B5-42C2-A389-80F12B39C0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B3A029-96F9-4CB5-B107-8765988ABDFD}"/>
              </a:ext>
            </a:extLst>
          </p:cNvPr>
          <p:cNvSpPr>
            <a:spLocks noGrp="1"/>
          </p:cNvSpPr>
          <p:nvPr>
            <p:ph type="sldNum" sz="quarter" idx="12"/>
          </p:nvPr>
        </p:nvSpPr>
        <p:spPr/>
        <p:txBody>
          <a:bodyPr/>
          <a:lstStyle/>
          <a:p>
            <a:fld id="{987E801D-5C1B-4F39-85FB-CD0D69DC7F45}" type="slidenum">
              <a:rPr lang="en-US" smtClean="0"/>
              <a:t>‹#›</a:t>
            </a:fld>
            <a:endParaRPr lang="en-US"/>
          </a:p>
        </p:txBody>
      </p:sp>
    </p:spTree>
    <p:extLst>
      <p:ext uri="{BB962C8B-B14F-4D97-AF65-F5344CB8AC3E}">
        <p14:creationId xmlns:p14="http://schemas.microsoft.com/office/powerpoint/2010/main" val="2130702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6"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theme" Target="../theme/theme4.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95000"/>
            <a:lumOff val="5000"/>
            <a:alpha val="9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86776" y="6158299"/>
            <a:ext cx="1428571" cy="476190"/>
          </a:xfrm>
          <a:prstGeom prst="rect">
            <a:avLst/>
          </a:prstGeom>
        </p:spPr>
      </p:pic>
    </p:spTree>
    <p:extLst>
      <p:ext uri="{BB962C8B-B14F-4D97-AF65-F5344CB8AC3E}">
        <p14:creationId xmlns:p14="http://schemas.microsoft.com/office/powerpoint/2010/main" val="1243477200"/>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lnSpc>
          <a:spcPct val="90000"/>
        </a:lnSpc>
        <a:spcBef>
          <a:spcPct val="0"/>
        </a:spcBef>
        <a:buNone/>
        <a:defRPr sz="4400" kern="1200" baseline="0">
          <a:solidFill>
            <a:schemeClr val="bg1"/>
          </a:solidFill>
          <a:latin typeface="Rockwell" panose="02060603020205020403" pitchFamily="18" charset="0"/>
          <a:ea typeface="Verdana" panose="020B0604030504040204" pitchFamily="34" charset="0"/>
          <a:cs typeface="Verdana" panose="020B0604030504040204" pitchFamily="34" charset="0"/>
        </a:defRPr>
      </a:lvl1pPr>
    </p:titleStyle>
    <p:bodyStyle>
      <a:lvl1pPr marL="347663" indent="-347663"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914400" indent="-347663"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379538" indent="-349250" algn="l" defTabSz="914400" rtl="0" eaLnBrk="1" latinLnBrk="0" hangingPunct="1">
        <a:lnSpc>
          <a:spcPct val="90000"/>
        </a:lnSpc>
        <a:spcBef>
          <a:spcPts val="500"/>
        </a:spcBef>
        <a:buFont typeface="Wingdings" panose="05000000000000000000" pitchFamily="2" charset="2"/>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95000"/>
            <a:lumOff val="5000"/>
            <a:alpha val="9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1292326"/>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4400" kern="1200" baseline="0">
          <a:solidFill>
            <a:schemeClr val="bg1"/>
          </a:solidFill>
          <a:latin typeface="Rockwell" panose="02060603020205020403" pitchFamily="18" charset="0"/>
          <a:ea typeface="Verdana" panose="020B0604030504040204" pitchFamily="34" charset="0"/>
          <a:cs typeface="Verdana" panose="020B0604030504040204" pitchFamily="34" charset="0"/>
        </a:defRPr>
      </a:lvl1pPr>
    </p:titleStyle>
    <p:bodyStyle>
      <a:lvl1pPr marL="347663" indent="-347663"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914400" indent="-347663"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379538" indent="-349250" algn="l" defTabSz="914400" rtl="0" eaLnBrk="1" latinLnBrk="0" hangingPunct="1">
        <a:lnSpc>
          <a:spcPct val="90000"/>
        </a:lnSpc>
        <a:spcBef>
          <a:spcPts val="500"/>
        </a:spcBef>
        <a:buFont typeface="Wingdings" panose="05000000000000000000" pitchFamily="2" charset="2"/>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95000"/>
            <a:lumOff val="5000"/>
            <a:alpha val="9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5829300"/>
            <a:ext cx="12192000" cy="10471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1743" y="5820581"/>
            <a:ext cx="12193743" cy="8719"/>
          </a:xfrm>
          <a:prstGeom prst="line">
            <a:avLst/>
          </a:prstGeom>
          <a:ln w="31750">
            <a:solidFill>
              <a:srgbClr val="D22333"/>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244" y="5853574"/>
            <a:ext cx="2554472" cy="1018958"/>
          </a:xfrm>
          <a:prstGeom prst="rect">
            <a:avLst/>
          </a:prstGeom>
          <a:ln>
            <a:noFill/>
          </a:ln>
        </p:spPr>
      </p:pic>
      <p:pic>
        <p:nvPicPr>
          <p:cNvPr id="6" name="Picture 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514166" y="6124958"/>
            <a:ext cx="1428571" cy="476190"/>
          </a:xfrm>
          <a:prstGeom prst="rect">
            <a:avLst/>
          </a:prstGeom>
        </p:spPr>
      </p:pic>
    </p:spTree>
    <p:extLst>
      <p:ext uri="{BB962C8B-B14F-4D97-AF65-F5344CB8AC3E}">
        <p14:creationId xmlns:p14="http://schemas.microsoft.com/office/powerpoint/2010/main" val="3268827829"/>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9" r:id="rId3"/>
    <p:sldLayoutId id="2147483655" r:id="rId4"/>
  </p:sldLayoutIdLst>
  <p:txStyles>
    <p:titleStyle>
      <a:lvl1pPr algn="l" defTabSz="914400" rtl="0" eaLnBrk="1" latinLnBrk="0" hangingPunct="1">
        <a:lnSpc>
          <a:spcPct val="90000"/>
        </a:lnSpc>
        <a:spcBef>
          <a:spcPct val="0"/>
        </a:spcBef>
        <a:buNone/>
        <a:defRPr sz="4800" kern="1200" baseline="0">
          <a:solidFill>
            <a:schemeClr val="bg1"/>
          </a:solidFill>
          <a:latin typeface="Rockwell" panose="02060603020205020403" pitchFamily="18" charset="0"/>
          <a:ea typeface="Verdana" panose="020B0604030504040204" pitchFamily="34" charset="0"/>
          <a:cs typeface="Verdana" panose="020B0604030504040204" pitchFamily="34" charset="0"/>
        </a:defRPr>
      </a:lvl1pPr>
    </p:titleStyle>
    <p:bodyStyle>
      <a:lvl1pPr marL="347663" indent="-347663"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914400" indent="-347663"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379538" indent="-349250" algn="l" defTabSz="914400" rtl="0" eaLnBrk="1" latinLnBrk="0" hangingPunct="1">
        <a:lnSpc>
          <a:spcPct val="90000"/>
        </a:lnSpc>
        <a:spcBef>
          <a:spcPts val="500"/>
        </a:spcBef>
        <a:buFont typeface="Wingdings" panose="05000000000000000000" pitchFamily="2" charset="2"/>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7821F0-2E89-48AF-9860-EA4E473413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AAB692-5901-4E65-97FB-BDA90AF160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95475-F834-4366-9FB9-A7EE1EC995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92F1B-909E-4B98-8F56-B4CCF3FAF596}" type="datetimeFigureOut">
              <a:rPr lang="en-US" smtClean="0"/>
              <a:t>7/19/2019</a:t>
            </a:fld>
            <a:endParaRPr lang="en-US"/>
          </a:p>
        </p:txBody>
      </p:sp>
      <p:sp>
        <p:nvSpPr>
          <p:cNvPr id="5" name="Footer Placeholder 4">
            <a:extLst>
              <a:ext uri="{FF2B5EF4-FFF2-40B4-BE49-F238E27FC236}">
                <a16:creationId xmlns:a16="http://schemas.microsoft.com/office/drawing/2014/main" id="{12AFC3F4-E2BE-4071-95AA-FAC90449B1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1E7644-ECD1-48F5-AF0F-A5FBC4CAC0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E801D-5C1B-4F39-85FB-CD0D69DC7F45}" type="slidenum">
              <a:rPr lang="en-US" smtClean="0"/>
              <a:t>‹#›</a:t>
            </a:fld>
            <a:endParaRPr lang="en-US"/>
          </a:p>
        </p:txBody>
      </p:sp>
      <p:pic>
        <p:nvPicPr>
          <p:cNvPr id="7" name="Picture 6">
            <a:extLst>
              <a:ext uri="{FF2B5EF4-FFF2-40B4-BE49-F238E27FC236}">
                <a16:creationId xmlns:a16="http://schemas.microsoft.com/office/drawing/2014/main" id="{49F81158-0C2D-463B-8A3F-E7DFE0DB8616}"/>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0586776" y="6158299"/>
            <a:ext cx="1428571" cy="476190"/>
          </a:xfrm>
          <a:prstGeom prst="rect">
            <a:avLst/>
          </a:prstGeom>
        </p:spPr>
      </p:pic>
    </p:spTree>
    <p:extLst>
      <p:ext uri="{BB962C8B-B14F-4D97-AF65-F5344CB8AC3E}">
        <p14:creationId xmlns:p14="http://schemas.microsoft.com/office/powerpoint/2010/main" val="304537620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sz="4000" dirty="0"/>
              <a:t>Traffic Incident Management Legislation</a:t>
            </a:r>
          </a:p>
        </p:txBody>
      </p:sp>
      <p:sp>
        <p:nvSpPr>
          <p:cNvPr id="3" name="Subtitle 2"/>
          <p:cNvSpPr>
            <a:spLocks noGrp="1"/>
          </p:cNvSpPr>
          <p:nvPr>
            <p:ph type="subTitle" idx="1"/>
          </p:nvPr>
        </p:nvSpPr>
        <p:spPr>
          <a:xfrm>
            <a:off x="333827" y="4470399"/>
            <a:ext cx="11524343" cy="1190171"/>
          </a:xfrm>
          <a:prstGeom prst="rect">
            <a:avLst/>
          </a:prstGeom>
        </p:spPr>
        <p:txBody>
          <a:bodyPr>
            <a:noAutofit/>
          </a:bodyPr>
          <a:lstStyle/>
          <a:p>
            <a:pPr marL="0" indent="0" algn="ctr">
              <a:buNone/>
            </a:pPr>
            <a:r>
              <a:rPr lang="en-US" sz="2800" dirty="0"/>
              <a:t>VML Transportation Policy Committee Meeting</a:t>
            </a:r>
          </a:p>
          <a:p>
            <a:pPr marL="0" indent="0" algn="ctr">
              <a:buNone/>
            </a:pPr>
            <a:r>
              <a:rPr lang="en-US" sz="2800" dirty="0"/>
              <a:t>July 18, 2019</a:t>
            </a:r>
          </a:p>
        </p:txBody>
      </p:sp>
    </p:spTree>
    <p:extLst>
      <p:ext uri="{BB962C8B-B14F-4D97-AF65-F5344CB8AC3E}">
        <p14:creationId xmlns:p14="http://schemas.microsoft.com/office/powerpoint/2010/main" val="913335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288" y="614364"/>
            <a:ext cx="11513712" cy="742948"/>
          </a:xfrm>
          <a:prstGeom prst="rect">
            <a:avLst/>
          </a:prstGeom>
        </p:spPr>
        <p:txBody>
          <a:bodyPr>
            <a:noAutofit/>
          </a:bodyPr>
          <a:lstStyle/>
          <a:p>
            <a:r>
              <a:rPr lang="en-US" sz="4000" u="sng" dirty="0"/>
              <a:t>Proposed Policy Position</a:t>
            </a:r>
          </a:p>
        </p:txBody>
      </p:sp>
      <p:sp>
        <p:nvSpPr>
          <p:cNvPr id="3" name="Content Placeholder 2"/>
          <p:cNvSpPr>
            <a:spLocks noGrp="1"/>
          </p:cNvSpPr>
          <p:nvPr>
            <p:ph idx="1"/>
          </p:nvPr>
        </p:nvSpPr>
        <p:spPr>
          <a:xfrm>
            <a:off x="678288" y="1357313"/>
            <a:ext cx="10515600" cy="3745630"/>
          </a:xfrm>
          <a:prstGeom prst="rect">
            <a:avLst/>
          </a:prstGeom>
        </p:spPr>
        <p:txBody>
          <a:bodyPr>
            <a:noAutofit/>
          </a:bodyPr>
          <a:lstStyle/>
          <a:p>
            <a:pPr marL="0" indent="0">
              <a:buNone/>
            </a:pPr>
            <a:endParaRPr lang="en-US" sz="2800" dirty="0"/>
          </a:p>
          <a:p>
            <a:pPr marL="0" indent="0">
              <a:buNone/>
            </a:pPr>
            <a:r>
              <a:rPr lang="en-US" sz="2800" dirty="0"/>
              <a:t>Support legislation that seeks to improve congestion by allowing traffic incident management vehicles owned, operated, or contracted by VDOT to have flashing lights and audible sirens necessary to assist first responders in traffic accidents. </a:t>
            </a:r>
          </a:p>
        </p:txBody>
      </p:sp>
    </p:spTree>
    <p:extLst>
      <p:ext uri="{BB962C8B-B14F-4D97-AF65-F5344CB8AC3E}">
        <p14:creationId xmlns:p14="http://schemas.microsoft.com/office/powerpoint/2010/main" val="190321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2" y="233674"/>
            <a:ext cx="11513712" cy="742948"/>
          </a:xfrm>
          <a:prstGeom prst="rect">
            <a:avLst/>
          </a:prstGeom>
        </p:spPr>
        <p:txBody>
          <a:bodyPr>
            <a:noAutofit/>
          </a:bodyPr>
          <a:lstStyle/>
          <a:p>
            <a:r>
              <a:rPr lang="en-US" sz="4000" u="sng" dirty="0"/>
              <a:t>Background</a:t>
            </a:r>
            <a:endParaRPr lang="en-US" sz="3200" u="sng" dirty="0"/>
          </a:p>
        </p:txBody>
      </p:sp>
      <p:sp>
        <p:nvSpPr>
          <p:cNvPr id="3" name="Content Placeholder 2"/>
          <p:cNvSpPr>
            <a:spLocks noGrp="1"/>
          </p:cNvSpPr>
          <p:nvPr>
            <p:ph idx="1"/>
          </p:nvPr>
        </p:nvSpPr>
        <p:spPr>
          <a:xfrm>
            <a:off x="334852" y="1038844"/>
            <a:ext cx="10856370" cy="4691063"/>
          </a:xfrm>
          <a:prstGeom prst="rect">
            <a:avLst/>
          </a:prstGeom>
        </p:spPr>
        <p:txBody>
          <a:bodyPr>
            <a:noAutofit/>
          </a:bodyPr>
          <a:lstStyle/>
          <a:p>
            <a:r>
              <a:rPr lang="en-US" sz="2800" dirty="0"/>
              <a:t>The Washington Metropolitan Council of Governments released a report  in November 2018 that provided seven priority recommendations to improve the quick and safe resolution of traffic incidents region wide. </a:t>
            </a:r>
          </a:p>
          <a:p>
            <a:endParaRPr lang="en-US" sz="2800" dirty="0"/>
          </a:p>
          <a:p>
            <a:r>
              <a:rPr lang="en-US" sz="2800" dirty="0"/>
              <a:t>Recommendation: Review and update legislation and policies that would designate transportation incident responders as emergency responders region wide</a:t>
            </a:r>
          </a:p>
        </p:txBody>
      </p:sp>
    </p:spTree>
    <p:extLst>
      <p:ext uri="{BB962C8B-B14F-4D97-AF65-F5344CB8AC3E}">
        <p14:creationId xmlns:p14="http://schemas.microsoft.com/office/powerpoint/2010/main" val="2189368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4852" y="1035101"/>
            <a:ext cx="5537914" cy="4348163"/>
          </a:xfrm>
        </p:spPr>
        <p:txBody>
          <a:bodyPr/>
          <a:lstStyle/>
          <a:p>
            <a:r>
              <a:rPr lang="en-US" sz="2800" dirty="0"/>
              <a:t>This issue can benefit the whole Commonwealth</a:t>
            </a:r>
          </a:p>
          <a:p>
            <a:pPr marL="0" indent="0">
              <a:buNone/>
            </a:pPr>
            <a:endParaRPr lang="en-US" sz="2800" dirty="0"/>
          </a:p>
          <a:p>
            <a:r>
              <a:rPr lang="en-US" sz="2800" dirty="0"/>
              <a:t>Other states such as Maryland, Illinois, Georgia, Tennessee, and Florida have implemented legislation</a:t>
            </a:r>
          </a:p>
          <a:p>
            <a:pPr marL="0" indent="0">
              <a:buNone/>
            </a:pPr>
            <a:endParaRPr lang="en-US" sz="1800" dirty="0"/>
          </a:p>
        </p:txBody>
      </p:sp>
      <p:sp>
        <p:nvSpPr>
          <p:cNvPr id="5" name="Content Placeholder 4"/>
          <p:cNvSpPr>
            <a:spLocks noGrp="1"/>
          </p:cNvSpPr>
          <p:nvPr>
            <p:ph sz="half" idx="2"/>
          </p:nvPr>
        </p:nvSpPr>
        <p:spPr>
          <a:xfrm>
            <a:off x="6091708" y="1035101"/>
            <a:ext cx="5512158" cy="4348164"/>
          </a:xfrm>
        </p:spPr>
        <p:txBody>
          <a:bodyPr/>
          <a:lstStyle/>
          <a:p>
            <a:r>
              <a:rPr lang="en-US" sz="2800" dirty="0"/>
              <a:t>Goals of TIM legislation:</a:t>
            </a:r>
          </a:p>
          <a:p>
            <a:pPr lvl="1"/>
            <a:r>
              <a:rPr lang="en-US" dirty="0"/>
              <a:t>Shorten VDOT response times</a:t>
            </a:r>
          </a:p>
          <a:p>
            <a:pPr lvl="1"/>
            <a:r>
              <a:rPr lang="en-US" dirty="0"/>
              <a:t>Allow faster scene clearance, saving commuters time </a:t>
            </a:r>
            <a:r>
              <a:rPr lang="en-US"/>
              <a:t>and money</a:t>
            </a:r>
            <a:endParaRPr lang="en-US" dirty="0"/>
          </a:p>
          <a:p>
            <a:pPr lvl="1"/>
            <a:r>
              <a:rPr lang="en-US" dirty="0"/>
              <a:t>Improve public safety</a:t>
            </a:r>
          </a:p>
        </p:txBody>
      </p:sp>
      <p:sp>
        <p:nvSpPr>
          <p:cNvPr id="2" name="Title 1"/>
          <p:cNvSpPr>
            <a:spLocks noGrp="1"/>
          </p:cNvSpPr>
          <p:nvPr>
            <p:ph type="title"/>
          </p:nvPr>
        </p:nvSpPr>
        <p:spPr/>
        <p:txBody>
          <a:bodyPr/>
          <a:lstStyle/>
          <a:p>
            <a:r>
              <a:rPr lang="en-US" sz="4000" u="sng" dirty="0"/>
              <a:t>Background</a:t>
            </a:r>
          </a:p>
        </p:txBody>
      </p:sp>
    </p:spTree>
    <p:extLst>
      <p:ext uri="{BB962C8B-B14F-4D97-AF65-F5344CB8AC3E}">
        <p14:creationId xmlns:p14="http://schemas.microsoft.com/office/powerpoint/2010/main" val="4107705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34852" y="1003833"/>
            <a:ext cx="5834300" cy="4348163"/>
          </a:xfrm>
        </p:spPr>
        <p:txBody>
          <a:bodyPr/>
          <a:lstStyle/>
          <a:p>
            <a:r>
              <a:rPr lang="en-US" sz="2800" dirty="0"/>
              <a:t>VDOT Safety Service Patrol Vehicles Serve as TIM Vehicles</a:t>
            </a:r>
          </a:p>
          <a:p>
            <a:r>
              <a:rPr lang="en-US" sz="2800" dirty="0"/>
              <a:t>Vehicles are dispatched along major VA corridors by the Virginia Transportation Operations Center or Virginia State Police</a:t>
            </a:r>
          </a:p>
          <a:p>
            <a:r>
              <a:rPr lang="en-US" sz="2800" dirty="0"/>
              <a:t>VDOT TIM vehicles currently use amber lighting</a:t>
            </a:r>
          </a:p>
          <a:p>
            <a:endParaRPr lang="en-US" dirty="0"/>
          </a:p>
        </p:txBody>
      </p:sp>
      <p:pic>
        <p:nvPicPr>
          <p:cNvPr id="6" name="Content Placeholder 5"/>
          <p:cNvPicPr>
            <a:picLocks noGrp="1" noChangeAspect="1"/>
          </p:cNvPicPr>
          <p:nvPr>
            <p:ph sz="half" idx="2"/>
          </p:nvPr>
        </p:nvPicPr>
        <p:blipFill>
          <a:blip r:embed="rId2"/>
          <a:stretch>
            <a:fillRect/>
          </a:stretch>
        </p:blipFill>
        <p:spPr>
          <a:xfrm>
            <a:off x="6386053" y="642756"/>
            <a:ext cx="5462511" cy="4709240"/>
          </a:xfrm>
          <a:prstGeom prst="rect">
            <a:avLst/>
          </a:prstGeom>
        </p:spPr>
      </p:pic>
      <p:sp>
        <p:nvSpPr>
          <p:cNvPr id="4" name="Title 3"/>
          <p:cNvSpPr>
            <a:spLocks noGrp="1"/>
          </p:cNvSpPr>
          <p:nvPr>
            <p:ph type="title"/>
          </p:nvPr>
        </p:nvSpPr>
        <p:spPr>
          <a:xfrm>
            <a:off x="334852" y="194130"/>
            <a:ext cx="11513712" cy="897252"/>
          </a:xfrm>
        </p:spPr>
        <p:txBody>
          <a:bodyPr/>
          <a:lstStyle/>
          <a:p>
            <a:r>
              <a:rPr lang="en-US" sz="4000" u="sng" dirty="0"/>
              <a:t>VDOT TIM Vehicles</a:t>
            </a:r>
          </a:p>
        </p:txBody>
      </p:sp>
    </p:spTree>
    <p:extLst>
      <p:ext uri="{BB962C8B-B14F-4D97-AF65-F5344CB8AC3E}">
        <p14:creationId xmlns:p14="http://schemas.microsoft.com/office/powerpoint/2010/main" val="100276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98206" y="224767"/>
            <a:ext cx="11401240" cy="5232136"/>
          </a:xfrm>
          <a:prstGeom prst="rect">
            <a:avLst/>
          </a:prstGeom>
        </p:spPr>
      </p:pic>
      <p:sp>
        <p:nvSpPr>
          <p:cNvPr id="2" name="TextBox 1"/>
          <p:cNvSpPr txBox="1"/>
          <p:nvPr/>
        </p:nvSpPr>
        <p:spPr>
          <a:xfrm>
            <a:off x="3340608" y="633984"/>
            <a:ext cx="3121152" cy="830997"/>
          </a:xfrm>
          <a:prstGeom prst="rect">
            <a:avLst/>
          </a:prstGeom>
          <a:noFill/>
        </p:spPr>
        <p:txBody>
          <a:bodyPr wrap="square" rtlCol="0">
            <a:spAutoFit/>
          </a:bodyPr>
          <a:lstStyle/>
          <a:p>
            <a:r>
              <a:rPr lang="en-US" sz="2400" b="1" dirty="0"/>
              <a:t>VDOT Safety Service Patrol Routes</a:t>
            </a:r>
          </a:p>
        </p:txBody>
      </p:sp>
    </p:spTree>
    <p:extLst>
      <p:ext uri="{BB962C8B-B14F-4D97-AF65-F5344CB8AC3E}">
        <p14:creationId xmlns:p14="http://schemas.microsoft.com/office/powerpoint/2010/main" val="378939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8736" y="1089279"/>
            <a:ext cx="5770740" cy="4687888"/>
          </a:xfrm>
          <a:prstGeom prst="rect">
            <a:avLst/>
          </a:prstGeom>
          <a:noFill/>
        </p:spPr>
        <p:txBody>
          <a:bodyPr>
            <a:noAutofit/>
          </a:bodyPr>
          <a:lstStyle/>
          <a:p>
            <a:r>
              <a:rPr lang="en-US" sz="2800" dirty="0"/>
              <a:t>Authorize traffic incident management vehicles as defined to be:</a:t>
            </a:r>
          </a:p>
          <a:p>
            <a:pPr lvl="1"/>
            <a:r>
              <a:rPr lang="en-US" sz="2400" dirty="0"/>
              <a:t>Equipped with flashing red or red and white warning lights;</a:t>
            </a:r>
          </a:p>
          <a:p>
            <a:pPr lvl="1"/>
            <a:r>
              <a:rPr lang="en-US" sz="2400" dirty="0"/>
              <a:t>Exempt from certain traffic regulations in particular situations</a:t>
            </a:r>
          </a:p>
          <a:p>
            <a:pPr lvl="1"/>
            <a:r>
              <a:rPr lang="en-US" sz="2400" dirty="0"/>
              <a:t>Equipped with siren, exhaust whistle, or air horn. </a:t>
            </a:r>
          </a:p>
        </p:txBody>
      </p:sp>
      <p:sp>
        <p:nvSpPr>
          <p:cNvPr id="4" name="Content Placeholder 3"/>
          <p:cNvSpPr>
            <a:spLocks noGrp="1"/>
          </p:cNvSpPr>
          <p:nvPr>
            <p:ph sz="half" idx="2"/>
          </p:nvPr>
        </p:nvSpPr>
        <p:spPr>
          <a:xfrm>
            <a:off x="6267952" y="983742"/>
            <a:ext cx="5742972" cy="4687888"/>
          </a:xfrm>
          <a:prstGeom prst="rect">
            <a:avLst/>
          </a:prstGeom>
          <a:noFill/>
        </p:spPr>
        <p:txBody>
          <a:bodyPr>
            <a:noAutofit/>
          </a:bodyPr>
          <a:lstStyle/>
          <a:p>
            <a:r>
              <a:rPr lang="en-US" sz="2800" dirty="0"/>
              <a:t>Adds vehicles to the list for which </a:t>
            </a:r>
            <a:r>
              <a:rPr lang="en-US" sz="2800"/>
              <a:t>operators of </a:t>
            </a:r>
            <a:r>
              <a:rPr lang="en-US" sz="2800" dirty="0"/>
              <a:t>a motor vehicle must move over or proceed with caution.</a:t>
            </a:r>
          </a:p>
          <a:p>
            <a:r>
              <a:rPr lang="en-US" sz="2800" dirty="0"/>
              <a:t>Bill would require a TIM operator to complete initial emergency vehicle operators course and recertify as emergency vehicle operator every 5 years</a:t>
            </a:r>
          </a:p>
          <a:p>
            <a:pPr lvl="1"/>
            <a:endParaRPr lang="en-US" sz="2400" dirty="0"/>
          </a:p>
          <a:p>
            <a:endParaRPr lang="en-US" sz="2800" dirty="0"/>
          </a:p>
          <a:p>
            <a:pPr marL="0" indent="0">
              <a:buNone/>
            </a:pPr>
            <a:endParaRPr lang="en-US" sz="2800" dirty="0"/>
          </a:p>
        </p:txBody>
      </p:sp>
      <p:sp>
        <p:nvSpPr>
          <p:cNvPr id="7" name="Title 1"/>
          <p:cNvSpPr>
            <a:spLocks noGrp="1"/>
          </p:cNvSpPr>
          <p:nvPr>
            <p:ph type="title"/>
          </p:nvPr>
        </p:nvSpPr>
        <p:spPr>
          <a:xfrm>
            <a:off x="348736" y="200027"/>
            <a:ext cx="11513712" cy="742948"/>
          </a:xfrm>
          <a:prstGeom prst="rect">
            <a:avLst/>
          </a:prstGeom>
        </p:spPr>
        <p:txBody>
          <a:bodyPr>
            <a:noAutofit/>
          </a:bodyPr>
          <a:lstStyle/>
          <a:p>
            <a:r>
              <a:rPr lang="en-US" sz="4000" u="sng" dirty="0"/>
              <a:t>What will the legislation do?</a:t>
            </a:r>
          </a:p>
        </p:txBody>
      </p:sp>
    </p:spTree>
    <p:extLst>
      <p:ext uri="{BB962C8B-B14F-4D97-AF65-F5344CB8AC3E}">
        <p14:creationId xmlns:p14="http://schemas.microsoft.com/office/powerpoint/2010/main" val="3444412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u="sng" dirty="0"/>
              <a:t>Strategy on Legislation</a:t>
            </a:r>
          </a:p>
        </p:txBody>
      </p:sp>
      <p:sp>
        <p:nvSpPr>
          <p:cNvPr id="5" name="Content Placeholder 4"/>
          <p:cNvSpPr>
            <a:spLocks noGrp="1"/>
          </p:cNvSpPr>
          <p:nvPr>
            <p:ph idx="1"/>
          </p:nvPr>
        </p:nvSpPr>
        <p:spPr>
          <a:xfrm>
            <a:off x="334852" y="935419"/>
            <a:ext cx="11513712" cy="4351338"/>
          </a:xfrm>
        </p:spPr>
        <p:txBody>
          <a:bodyPr/>
          <a:lstStyle/>
          <a:p>
            <a:r>
              <a:rPr lang="en-US" dirty="0"/>
              <a:t>Build coalition of support, at minimum to include local governments and local government organizations</a:t>
            </a:r>
          </a:p>
          <a:p>
            <a:r>
              <a:rPr lang="en-US" dirty="0"/>
              <a:t>Request administration initiate and support legislation</a:t>
            </a:r>
          </a:p>
          <a:p>
            <a:r>
              <a:rPr lang="en-US" dirty="0"/>
              <a:t>Discuss with public safety organizations</a:t>
            </a:r>
          </a:p>
          <a:p>
            <a:r>
              <a:rPr lang="en-US" dirty="0"/>
              <a:t>Build support with House and Senate Transportation Committees </a:t>
            </a:r>
          </a:p>
        </p:txBody>
      </p:sp>
    </p:spTree>
    <p:extLst>
      <p:ext uri="{BB962C8B-B14F-4D97-AF65-F5344CB8AC3E}">
        <p14:creationId xmlns:p14="http://schemas.microsoft.com/office/powerpoint/2010/main" val="396305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288" y="614364"/>
            <a:ext cx="11513712" cy="742948"/>
          </a:xfrm>
          <a:prstGeom prst="rect">
            <a:avLst/>
          </a:prstGeom>
        </p:spPr>
        <p:txBody>
          <a:bodyPr>
            <a:noAutofit/>
          </a:bodyPr>
          <a:lstStyle/>
          <a:p>
            <a:r>
              <a:rPr lang="en-US" sz="4000" u="sng" dirty="0"/>
              <a:t>Proposed Policy Position</a:t>
            </a:r>
          </a:p>
        </p:txBody>
      </p:sp>
      <p:sp>
        <p:nvSpPr>
          <p:cNvPr id="3" name="Content Placeholder 2"/>
          <p:cNvSpPr>
            <a:spLocks noGrp="1"/>
          </p:cNvSpPr>
          <p:nvPr>
            <p:ph idx="1"/>
          </p:nvPr>
        </p:nvSpPr>
        <p:spPr>
          <a:xfrm>
            <a:off x="678288" y="1357313"/>
            <a:ext cx="10515600" cy="3745630"/>
          </a:xfrm>
          <a:prstGeom prst="rect">
            <a:avLst/>
          </a:prstGeom>
        </p:spPr>
        <p:txBody>
          <a:bodyPr>
            <a:noAutofit/>
          </a:bodyPr>
          <a:lstStyle/>
          <a:p>
            <a:pPr marL="0" indent="0">
              <a:buNone/>
            </a:pPr>
            <a:endParaRPr lang="en-US" sz="2800" dirty="0"/>
          </a:p>
          <a:p>
            <a:pPr marL="0" indent="0">
              <a:buNone/>
            </a:pPr>
            <a:r>
              <a:rPr lang="en-US" sz="2800" dirty="0"/>
              <a:t>Support legislation that seeks to improve congestion by allowing traffic incident management vehicles owned, operated, or contracted by VDOT to have flashing lights and audible sirens necessary to assist first responders in traffic accidents. </a:t>
            </a:r>
          </a:p>
        </p:txBody>
      </p:sp>
    </p:spTree>
    <p:extLst>
      <p:ext uri="{BB962C8B-B14F-4D97-AF65-F5344CB8AC3E}">
        <p14:creationId xmlns:p14="http://schemas.microsoft.com/office/powerpoint/2010/main" val="230518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resentation Title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ard Room BOS PowerPoint Template Jan 2019_FINAL" id="{9BE4E399-F5EF-4411-AAB6-DF10D7C2D391}" vid="{B515C6D5-0E79-4C9C-9699-E2582D10F49A}"/>
    </a:ext>
  </a:extLst>
</a:theme>
</file>

<file path=ppt/theme/theme2.xml><?xml version="1.0" encoding="utf-8"?>
<a:theme xmlns:a="http://schemas.openxmlformats.org/drawingml/2006/main" name="Full Slide Imag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ard Room BOS PowerPoint Template Jan 2019_FINAL" id="{9BE4E399-F5EF-4411-AAB6-DF10D7C2D391}" vid="{056FF620-7EC2-4A3E-8293-016D4724EE26}"/>
    </a:ext>
  </a:extLst>
</a:theme>
</file>

<file path=ppt/theme/theme3.xml><?xml version="1.0" encoding="utf-8"?>
<a:theme xmlns:a="http://schemas.openxmlformats.org/drawingml/2006/main" name="Basic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ard Room BOS PowerPoint Template Jan 2019_FINAL" id="{9BE4E399-F5EF-4411-AAB6-DF10D7C2D391}" vid="{5DC39639-B1E3-4BBE-AC20-447E35AF7FC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420CFC25342468B625C868F00C447" ma:contentTypeVersion="12" ma:contentTypeDescription="Create a new document." ma:contentTypeScope="" ma:versionID="d8b926ad194a2108c686c1b82abde0c1">
  <xsd:schema xmlns:xsd="http://www.w3.org/2001/XMLSchema" xmlns:xs="http://www.w3.org/2001/XMLSchema" xmlns:p="http://schemas.microsoft.com/office/2006/metadata/properties" xmlns:ns2="c3461887-45b7-46c4-948b-7a5b0ac7d0a9" xmlns:ns3="4e6c2383-b53d-41b7-9776-0e32d66c77e2" targetNamespace="http://schemas.microsoft.com/office/2006/metadata/properties" ma:root="true" ma:fieldsID="9ccf4fdd61183f9e1199f1bf68cdb261" ns2:_="" ns3:_="">
    <xsd:import namespace="c3461887-45b7-46c4-948b-7a5b0ac7d0a9"/>
    <xsd:import namespace="4e6c2383-b53d-41b7-9776-0e32d66c77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61887-45b7-46c4-948b-7a5b0ac7d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6c2383-b53d-41b7-9776-0e32d66c77e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DF77C0-8122-4018-BF82-8B7CDFDAB5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61887-45b7-46c4-948b-7a5b0ac7d0a9"/>
    <ds:schemaRef ds:uri="4e6c2383-b53d-41b7-9776-0e32d66c77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9A6808-0DD9-44C6-916B-AAFEAE4EA82E}">
  <ds:schemaRefs>
    <ds:schemaRef ds:uri="http://schemas.microsoft.com/sharepoint/v3/contenttype/forms"/>
  </ds:schemaRefs>
</ds:datastoreItem>
</file>

<file path=customXml/itemProps3.xml><?xml version="1.0" encoding="utf-8"?>
<ds:datastoreItem xmlns:ds="http://schemas.openxmlformats.org/officeDocument/2006/customXml" ds:itemID="{E0248BCB-DC26-4CE1-9292-0C126AFDB983}">
  <ds:schemaRefs>
    <ds:schemaRef ds:uri="http://schemas.openxmlformats.org/package/2006/metadata/core-properties"/>
    <ds:schemaRef ds:uri="http://purl.org/dc/terms/"/>
    <ds:schemaRef ds:uri="http://schemas.microsoft.com/office/2006/documentManagement/types"/>
    <ds:schemaRef ds:uri="c3461887-45b7-46c4-948b-7a5b0ac7d0a9"/>
    <ds:schemaRef ds:uri="http://purl.org/dc/dcmitype/"/>
    <ds:schemaRef ds:uri="http://purl.org/dc/elements/1.1/"/>
    <ds:schemaRef ds:uri="http://schemas.microsoft.com/office/2006/metadata/properties"/>
    <ds:schemaRef ds:uri="http://schemas.microsoft.com/office/infopath/2007/PartnerControls"/>
    <ds:schemaRef ds:uri="4e6c2383-b53d-41b7-9776-0e32d66c77e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Board Room BOS PowerPoint Template Jan 2019 (3)</Template>
  <TotalTime>317</TotalTime>
  <Words>356</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9</vt:i4>
      </vt:variant>
    </vt:vector>
  </HeadingPairs>
  <TitlesOfParts>
    <vt:vector size="21" baseType="lpstr">
      <vt:lpstr>Arial</vt:lpstr>
      <vt:lpstr>Calibri</vt:lpstr>
      <vt:lpstr>Calibri Light</vt:lpstr>
      <vt:lpstr>Courier New</vt:lpstr>
      <vt:lpstr>Rockwell</vt:lpstr>
      <vt:lpstr>Segoe UI Historic</vt:lpstr>
      <vt:lpstr>Verdana</vt:lpstr>
      <vt:lpstr>Wingdings</vt:lpstr>
      <vt:lpstr>Presentation Title Slide</vt:lpstr>
      <vt:lpstr>Full Slide Image</vt:lpstr>
      <vt:lpstr>Basic Slides</vt:lpstr>
      <vt:lpstr>Office Theme</vt:lpstr>
      <vt:lpstr>Traffic Incident Management Legislation</vt:lpstr>
      <vt:lpstr>Proposed Policy Position</vt:lpstr>
      <vt:lpstr>Background</vt:lpstr>
      <vt:lpstr>Background</vt:lpstr>
      <vt:lpstr>VDOT TIM Vehicles</vt:lpstr>
      <vt:lpstr>PowerPoint Presentation</vt:lpstr>
      <vt:lpstr>What will the legislation do?</vt:lpstr>
      <vt:lpstr>Strategy on Legislation</vt:lpstr>
      <vt:lpstr>Proposed Policy Position</vt:lpstr>
    </vt:vector>
  </TitlesOfParts>
  <Company>County of Loudoun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Incident Management Legislation</dc:title>
  <dc:creator>Kennedy, Gwen</dc:creator>
  <cp:lastModifiedBy>Areson, Janet</cp:lastModifiedBy>
  <cp:revision>18</cp:revision>
  <cp:lastPrinted>2019-07-17T13:57:24Z</cp:lastPrinted>
  <dcterms:created xsi:type="dcterms:W3CDTF">2019-07-17T00:00:43Z</dcterms:created>
  <dcterms:modified xsi:type="dcterms:W3CDTF">2019-07-19T15:36:19Z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0x010100A1F420CFC25342468B625C868F00C447</vt:lpwstr>
  </property>
</Properties>
</file>